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6" r:id="rId3"/>
    <p:sldId id="333" r:id="rId4"/>
    <p:sldId id="279" r:id="rId5"/>
    <p:sldId id="280" r:id="rId6"/>
    <p:sldId id="356" r:id="rId7"/>
    <p:sldId id="291" r:id="rId8"/>
    <p:sldId id="339" r:id="rId9"/>
    <p:sldId id="301" r:id="rId10"/>
    <p:sldId id="349" r:id="rId11"/>
    <p:sldId id="354" r:id="rId12"/>
    <p:sldId id="350" r:id="rId13"/>
    <p:sldId id="299" r:id="rId14"/>
    <p:sldId id="337" r:id="rId15"/>
    <p:sldId id="357" r:id="rId16"/>
    <p:sldId id="320" r:id="rId17"/>
    <p:sldId id="323" r:id="rId18"/>
    <p:sldId id="351" r:id="rId19"/>
    <p:sldId id="352" r:id="rId20"/>
    <p:sldId id="359" r:id="rId21"/>
    <p:sldId id="363" r:id="rId22"/>
    <p:sldId id="346" r:id="rId23"/>
    <p:sldId id="362" r:id="rId24"/>
    <p:sldId id="275" r:id="rId2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84E60-4738-4B00-89AF-052936A45ED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AA3BC-E037-44AF-920C-B92B8FBD7771}">
      <dgm:prSet phldrT="[Text]"/>
      <dgm:spPr/>
      <dgm:t>
        <a:bodyPr/>
        <a:lstStyle/>
        <a:p>
          <a:r>
            <a:rPr lang="en-US" dirty="0"/>
            <a:t>Functional Decomposition</a:t>
          </a:r>
        </a:p>
      </dgm:t>
    </dgm:pt>
    <dgm:pt modelId="{1E7261F8-E97B-444F-B8AD-6A0AD9F80E7F}" type="parTrans" cxnId="{77C2AD4E-44DB-458B-BCEA-B8B9634F14E2}">
      <dgm:prSet/>
      <dgm:spPr/>
      <dgm:t>
        <a:bodyPr/>
        <a:lstStyle/>
        <a:p>
          <a:endParaRPr lang="en-US"/>
        </a:p>
      </dgm:t>
    </dgm:pt>
    <dgm:pt modelId="{077F8D08-99BD-4DC5-AAA6-90D10EF661C5}" type="sibTrans" cxnId="{77C2AD4E-44DB-458B-BCEA-B8B9634F14E2}">
      <dgm:prSet/>
      <dgm:spPr/>
      <dgm:t>
        <a:bodyPr/>
        <a:lstStyle/>
        <a:p>
          <a:endParaRPr lang="en-US"/>
        </a:p>
      </dgm:t>
    </dgm:pt>
    <dgm:pt modelId="{DC3C7846-1E5A-4ED5-A3C9-58EC5EFF50F5}">
      <dgm:prSet phldrT="[Text]" custT="1"/>
      <dgm:spPr/>
      <dgm:t>
        <a:bodyPr/>
        <a:lstStyle/>
        <a:p>
          <a:r>
            <a:rPr lang="en-US" sz="1400" dirty="0"/>
            <a:t>Engine Mount</a:t>
          </a:r>
        </a:p>
      </dgm:t>
    </dgm:pt>
    <dgm:pt modelId="{8651334F-F75A-438A-B46C-678CFB05AE04}" type="parTrans" cxnId="{13662E44-A43E-4D90-B967-F0DE541D092E}">
      <dgm:prSet/>
      <dgm:spPr/>
      <dgm:t>
        <a:bodyPr/>
        <a:lstStyle/>
        <a:p>
          <a:endParaRPr lang="en-US"/>
        </a:p>
      </dgm:t>
    </dgm:pt>
    <dgm:pt modelId="{8B914C45-0C7A-48E9-A149-E04C80450465}" type="sibTrans" cxnId="{13662E44-A43E-4D90-B967-F0DE541D092E}">
      <dgm:prSet/>
      <dgm:spPr/>
      <dgm:t>
        <a:bodyPr/>
        <a:lstStyle/>
        <a:p>
          <a:endParaRPr lang="en-US"/>
        </a:p>
      </dgm:t>
    </dgm:pt>
    <dgm:pt modelId="{2086D610-8F6A-4F85-9725-984C058846C0}">
      <dgm:prSet phldrT="[Text]" custT="1"/>
      <dgm:spPr/>
      <dgm:t>
        <a:bodyPr/>
        <a:lstStyle/>
        <a:p>
          <a:r>
            <a:rPr lang="en-US" sz="1000" dirty="0"/>
            <a:t>Instrumentation</a:t>
          </a:r>
        </a:p>
      </dgm:t>
    </dgm:pt>
    <dgm:pt modelId="{4F4BF540-24D6-478C-A4E6-FA08C1BA03E3}" type="parTrans" cxnId="{90FBC4A4-D463-428A-9F60-E8E1C352A124}">
      <dgm:prSet/>
      <dgm:spPr/>
      <dgm:t>
        <a:bodyPr/>
        <a:lstStyle/>
        <a:p>
          <a:endParaRPr lang="en-US"/>
        </a:p>
      </dgm:t>
    </dgm:pt>
    <dgm:pt modelId="{870D92C0-5A4C-4EE4-928D-BCFCE1528EDB}" type="sibTrans" cxnId="{90FBC4A4-D463-428A-9F60-E8E1C352A124}">
      <dgm:prSet/>
      <dgm:spPr/>
      <dgm:t>
        <a:bodyPr/>
        <a:lstStyle/>
        <a:p>
          <a:endParaRPr lang="en-US"/>
        </a:p>
      </dgm:t>
    </dgm:pt>
    <dgm:pt modelId="{609C59EB-1707-4B97-99D8-4861FFBC6B5A}">
      <dgm:prSet phldrT="[Text]" custT="1"/>
      <dgm:spPr/>
      <dgm:t>
        <a:bodyPr/>
        <a:lstStyle/>
        <a:p>
          <a:r>
            <a:rPr lang="en-US" sz="1600" dirty="0"/>
            <a:t>Structure</a:t>
          </a:r>
        </a:p>
      </dgm:t>
    </dgm:pt>
    <dgm:pt modelId="{2677E91E-66A3-44EA-97E9-E6193488A38F}" type="parTrans" cxnId="{936D385A-277E-4E86-97DB-5432E692F2B0}">
      <dgm:prSet/>
      <dgm:spPr/>
      <dgm:t>
        <a:bodyPr/>
        <a:lstStyle/>
        <a:p>
          <a:endParaRPr lang="en-US"/>
        </a:p>
      </dgm:t>
    </dgm:pt>
    <dgm:pt modelId="{DDA653D2-6400-4C0C-B2D8-742F3A9DAE37}" type="sibTrans" cxnId="{936D385A-277E-4E86-97DB-5432E692F2B0}">
      <dgm:prSet/>
      <dgm:spPr/>
      <dgm:t>
        <a:bodyPr/>
        <a:lstStyle/>
        <a:p>
          <a:endParaRPr lang="en-US"/>
        </a:p>
      </dgm:t>
    </dgm:pt>
    <dgm:pt modelId="{B3E52B01-7AB3-4CED-B3FF-0698D73AA3FE}">
      <dgm:prSet phldrT="[Text]"/>
      <dgm:spPr/>
      <dgm:t>
        <a:bodyPr/>
        <a:lstStyle/>
        <a:p>
          <a:endParaRPr lang="en-US" dirty="0"/>
        </a:p>
      </dgm:t>
    </dgm:pt>
    <dgm:pt modelId="{4B9DE125-9FAC-4122-9B49-3C47662B897F}" type="parTrans" cxnId="{AFE6BA39-BA78-4286-97DA-8AE7FE7C8991}">
      <dgm:prSet/>
      <dgm:spPr/>
      <dgm:t>
        <a:bodyPr/>
        <a:lstStyle/>
        <a:p>
          <a:endParaRPr lang="en-US"/>
        </a:p>
      </dgm:t>
    </dgm:pt>
    <dgm:pt modelId="{F8DF8533-A194-45C2-A36F-D1312930D522}" type="sibTrans" cxnId="{AFE6BA39-BA78-4286-97DA-8AE7FE7C8991}">
      <dgm:prSet/>
      <dgm:spPr/>
      <dgm:t>
        <a:bodyPr/>
        <a:lstStyle/>
        <a:p>
          <a:endParaRPr lang="en-US"/>
        </a:p>
      </dgm:t>
    </dgm:pt>
    <dgm:pt modelId="{7455F533-DE74-4846-BF63-857E9363128A}" type="pres">
      <dgm:prSet presAssocID="{40D84E60-4738-4B00-89AF-052936A45E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BCF5CF-66C0-42C2-A8D3-106E1DE05CEC}" type="pres">
      <dgm:prSet presAssocID="{E58AA3BC-E037-44AF-920C-B92B8FBD7771}" presName="centerShape" presStyleLbl="node0" presStyleIdx="0" presStyleCnt="1"/>
      <dgm:spPr/>
      <dgm:t>
        <a:bodyPr/>
        <a:lstStyle/>
        <a:p>
          <a:endParaRPr lang="en-US"/>
        </a:p>
      </dgm:t>
    </dgm:pt>
    <dgm:pt modelId="{14B2F2BB-96AF-4EED-9B9C-8D166C5A73E6}" type="pres">
      <dgm:prSet presAssocID="{DC3C7846-1E5A-4ED5-A3C9-58EC5EFF50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C1750-925E-40A5-A76D-FA2CB7DBCD54}" type="pres">
      <dgm:prSet presAssocID="{DC3C7846-1E5A-4ED5-A3C9-58EC5EFF50F5}" presName="dummy" presStyleCnt="0"/>
      <dgm:spPr/>
    </dgm:pt>
    <dgm:pt modelId="{EA125A02-C903-4008-82CB-1B944F91110B}" type="pres">
      <dgm:prSet presAssocID="{8B914C45-0C7A-48E9-A149-E04C8045046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980D452-3642-4B84-8387-2D2D64FF3335}" type="pres">
      <dgm:prSet presAssocID="{2086D610-8F6A-4F85-9725-984C058846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D9BB5-96A5-40A7-B0D8-0133EDBB6820}" type="pres">
      <dgm:prSet presAssocID="{2086D610-8F6A-4F85-9725-984C058846C0}" presName="dummy" presStyleCnt="0"/>
      <dgm:spPr/>
    </dgm:pt>
    <dgm:pt modelId="{BB2E15BF-AF9D-4C37-8A9B-A920F4DEC9D8}" type="pres">
      <dgm:prSet presAssocID="{870D92C0-5A4C-4EE4-928D-BCFCE1528ED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94C76E7-115B-414E-86AA-9501FD76F85F}" type="pres">
      <dgm:prSet presAssocID="{609C59EB-1707-4B97-99D8-4861FFBC6B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1A58C-FEF2-4970-B2EC-32921C4C27D5}" type="pres">
      <dgm:prSet presAssocID="{609C59EB-1707-4B97-99D8-4861FFBC6B5A}" presName="dummy" presStyleCnt="0"/>
      <dgm:spPr/>
    </dgm:pt>
    <dgm:pt modelId="{0776518C-2F70-48BD-83F0-A1225615BA27}" type="pres">
      <dgm:prSet presAssocID="{DDA653D2-6400-4C0C-B2D8-742F3A9DAE3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9D10D70-10D8-4024-9C3F-5819A35462DC}" type="presOf" srcId="{609C59EB-1707-4B97-99D8-4861FFBC6B5A}" destId="{D94C76E7-115B-414E-86AA-9501FD76F85F}" srcOrd="0" destOrd="0" presId="urn:microsoft.com/office/officeart/2005/8/layout/radial6"/>
    <dgm:cxn modelId="{97294A22-BCD4-484F-906D-EE0053D13632}" type="presOf" srcId="{DDA653D2-6400-4C0C-B2D8-742F3A9DAE37}" destId="{0776518C-2F70-48BD-83F0-A1225615BA27}" srcOrd="0" destOrd="0" presId="urn:microsoft.com/office/officeart/2005/8/layout/radial6"/>
    <dgm:cxn modelId="{90FBC4A4-D463-428A-9F60-E8E1C352A124}" srcId="{E58AA3BC-E037-44AF-920C-B92B8FBD7771}" destId="{2086D610-8F6A-4F85-9725-984C058846C0}" srcOrd="1" destOrd="0" parTransId="{4F4BF540-24D6-478C-A4E6-FA08C1BA03E3}" sibTransId="{870D92C0-5A4C-4EE4-928D-BCFCE1528EDB}"/>
    <dgm:cxn modelId="{936D385A-277E-4E86-97DB-5432E692F2B0}" srcId="{E58AA3BC-E037-44AF-920C-B92B8FBD7771}" destId="{609C59EB-1707-4B97-99D8-4861FFBC6B5A}" srcOrd="2" destOrd="0" parTransId="{2677E91E-66A3-44EA-97E9-E6193488A38F}" sibTransId="{DDA653D2-6400-4C0C-B2D8-742F3A9DAE37}"/>
    <dgm:cxn modelId="{A5F6DA0C-95A9-4D3F-9F0F-119847253585}" type="presOf" srcId="{40D84E60-4738-4B00-89AF-052936A45EDC}" destId="{7455F533-DE74-4846-BF63-857E9363128A}" srcOrd="0" destOrd="0" presId="urn:microsoft.com/office/officeart/2005/8/layout/radial6"/>
    <dgm:cxn modelId="{13662E44-A43E-4D90-B967-F0DE541D092E}" srcId="{E58AA3BC-E037-44AF-920C-B92B8FBD7771}" destId="{DC3C7846-1E5A-4ED5-A3C9-58EC5EFF50F5}" srcOrd="0" destOrd="0" parTransId="{8651334F-F75A-438A-B46C-678CFB05AE04}" sibTransId="{8B914C45-0C7A-48E9-A149-E04C80450465}"/>
    <dgm:cxn modelId="{AFE6BA39-BA78-4286-97DA-8AE7FE7C8991}" srcId="{40D84E60-4738-4B00-89AF-052936A45EDC}" destId="{B3E52B01-7AB3-4CED-B3FF-0698D73AA3FE}" srcOrd="1" destOrd="0" parTransId="{4B9DE125-9FAC-4122-9B49-3C47662B897F}" sibTransId="{F8DF8533-A194-45C2-A36F-D1312930D522}"/>
    <dgm:cxn modelId="{EBF01806-0011-43F0-BE21-D199E31CD79E}" type="presOf" srcId="{8B914C45-0C7A-48E9-A149-E04C80450465}" destId="{EA125A02-C903-4008-82CB-1B944F91110B}" srcOrd="0" destOrd="0" presId="urn:microsoft.com/office/officeart/2005/8/layout/radial6"/>
    <dgm:cxn modelId="{77C2AD4E-44DB-458B-BCEA-B8B9634F14E2}" srcId="{40D84E60-4738-4B00-89AF-052936A45EDC}" destId="{E58AA3BC-E037-44AF-920C-B92B8FBD7771}" srcOrd="0" destOrd="0" parTransId="{1E7261F8-E97B-444F-B8AD-6A0AD9F80E7F}" sibTransId="{077F8D08-99BD-4DC5-AAA6-90D10EF661C5}"/>
    <dgm:cxn modelId="{F52405E1-CF91-4BB0-BF2B-D9103BBD58E4}" type="presOf" srcId="{E58AA3BC-E037-44AF-920C-B92B8FBD7771}" destId="{C7BCF5CF-66C0-42C2-A8D3-106E1DE05CEC}" srcOrd="0" destOrd="0" presId="urn:microsoft.com/office/officeart/2005/8/layout/radial6"/>
    <dgm:cxn modelId="{1E28C1F3-D9DC-4465-9DC2-E730435C4B1C}" type="presOf" srcId="{DC3C7846-1E5A-4ED5-A3C9-58EC5EFF50F5}" destId="{14B2F2BB-96AF-4EED-9B9C-8D166C5A73E6}" srcOrd="0" destOrd="0" presId="urn:microsoft.com/office/officeart/2005/8/layout/radial6"/>
    <dgm:cxn modelId="{9E2B37CE-AA4D-433B-B447-8BB2533C50D4}" type="presOf" srcId="{2086D610-8F6A-4F85-9725-984C058846C0}" destId="{9980D452-3642-4B84-8387-2D2D64FF3335}" srcOrd="0" destOrd="0" presId="urn:microsoft.com/office/officeart/2005/8/layout/radial6"/>
    <dgm:cxn modelId="{627D22B0-19D6-4229-A20C-7E9889F0C53F}" type="presOf" srcId="{870D92C0-5A4C-4EE4-928D-BCFCE1528EDB}" destId="{BB2E15BF-AF9D-4C37-8A9B-A920F4DEC9D8}" srcOrd="0" destOrd="0" presId="urn:microsoft.com/office/officeart/2005/8/layout/radial6"/>
    <dgm:cxn modelId="{08B0019F-4C4F-497B-A620-40CF48F4A441}" type="presParOf" srcId="{7455F533-DE74-4846-BF63-857E9363128A}" destId="{C7BCF5CF-66C0-42C2-A8D3-106E1DE05CEC}" srcOrd="0" destOrd="0" presId="urn:microsoft.com/office/officeart/2005/8/layout/radial6"/>
    <dgm:cxn modelId="{0C4D8771-C2BA-4CD4-9F8F-5462065896D4}" type="presParOf" srcId="{7455F533-DE74-4846-BF63-857E9363128A}" destId="{14B2F2BB-96AF-4EED-9B9C-8D166C5A73E6}" srcOrd="1" destOrd="0" presId="urn:microsoft.com/office/officeart/2005/8/layout/radial6"/>
    <dgm:cxn modelId="{9E7110AE-E9D0-4C3D-AFDE-833077C79499}" type="presParOf" srcId="{7455F533-DE74-4846-BF63-857E9363128A}" destId="{78AC1750-925E-40A5-A76D-FA2CB7DBCD54}" srcOrd="2" destOrd="0" presId="urn:microsoft.com/office/officeart/2005/8/layout/radial6"/>
    <dgm:cxn modelId="{EF180960-4638-4018-97EB-4713BED10B2C}" type="presParOf" srcId="{7455F533-DE74-4846-BF63-857E9363128A}" destId="{EA125A02-C903-4008-82CB-1B944F91110B}" srcOrd="3" destOrd="0" presId="urn:microsoft.com/office/officeart/2005/8/layout/radial6"/>
    <dgm:cxn modelId="{A8D7235A-167B-44B2-B5E2-20727C9DF9A8}" type="presParOf" srcId="{7455F533-DE74-4846-BF63-857E9363128A}" destId="{9980D452-3642-4B84-8387-2D2D64FF3335}" srcOrd="4" destOrd="0" presId="urn:microsoft.com/office/officeart/2005/8/layout/radial6"/>
    <dgm:cxn modelId="{6D4B8F93-9412-480D-9D11-0A937F6E5FA3}" type="presParOf" srcId="{7455F533-DE74-4846-BF63-857E9363128A}" destId="{C28D9BB5-96A5-40A7-B0D8-0133EDBB6820}" srcOrd="5" destOrd="0" presId="urn:microsoft.com/office/officeart/2005/8/layout/radial6"/>
    <dgm:cxn modelId="{8CF5C815-6A76-446F-934A-5954ED2BA833}" type="presParOf" srcId="{7455F533-DE74-4846-BF63-857E9363128A}" destId="{BB2E15BF-AF9D-4C37-8A9B-A920F4DEC9D8}" srcOrd="6" destOrd="0" presId="urn:microsoft.com/office/officeart/2005/8/layout/radial6"/>
    <dgm:cxn modelId="{CECA9173-4CBB-4A8A-9673-1F9C51A7CEFB}" type="presParOf" srcId="{7455F533-DE74-4846-BF63-857E9363128A}" destId="{D94C76E7-115B-414E-86AA-9501FD76F85F}" srcOrd="7" destOrd="0" presId="urn:microsoft.com/office/officeart/2005/8/layout/radial6"/>
    <dgm:cxn modelId="{0EBAD345-A30A-4AE7-A649-69B92172E9F7}" type="presParOf" srcId="{7455F533-DE74-4846-BF63-857E9363128A}" destId="{8E01A58C-FEF2-4970-B2EC-32921C4C27D5}" srcOrd="8" destOrd="0" presId="urn:microsoft.com/office/officeart/2005/8/layout/radial6"/>
    <dgm:cxn modelId="{42E2935F-23BC-4200-ABF4-20C901D1C76E}" type="presParOf" srcId="{7455F533-DE74-4846-BF63-857E9363128A}" destId="{0776518C-2F70-48BD-83F0-A1225615BA2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84E60-4738-4B00-89AF-052936A45ED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AA3BC-E037-44AF-920C-B92B8FBD7771}">
      <dgm:prSet phldrT="[Text]"/>
      <dgm:spPr/>
      <dgm:t>
        <a:bodyPr/>
        <a:lstStyle/>
        <a:p>
          <a:r>
            <a:rPr lang="en-US" dirty="0"/>
            <a:t>Functional Decomposition</a:t>
          </a:r>
        </a:p>
      </dgm:t>
    </dgm:pt>
    <dgm:pt modelId="{1E7261F8-E97B-444F-B8AD-6A0AD9F80E7F}" type="parTrans" cxnId="{77C2AD4E-44DB-458B-BCEA-B8B9634F14E2}">
      <dgm:prSet/>
      <dgm:spPr/>
      <dgm:t>
        <a:bodyPr/>
        <a:lstStyle/>
        <a:p>
          <a:endParaRPr lang="en-US"/>
        </a:p>
      </dgm:t>
    </dgm:pt>
    <dgm:pt modelId="{077F8D08-99BD-4DC5-AAA6-90D10EF661C5}" type="sibTrans" cxnId="{77C2AD4E-44DB-458B-BCEA-B8B9634F14E2}">
      <dgm:prSet/>
      <dgm:spPr/>
      <dgm:t>
        <a:bodyPr/>
        <a:lstStyle/>
        <a:p>
          <a:endParaRPr lang="en-US"/>
        </a:p>
      </dgm:t>
    </dgm:pt>
    <dgm:pt modelId="{DC3C7846-1E5A-4ED5-A3C9-58EC5EFF50F5}">
      <dgm:prSet phldrT="[Text]"/>
      <dgm:spPr/>
      <dgm:t>
        <a:bodyPr/>
        <a:lstStyle/>
        <a:p>
          <a:r>
            <a:rPr lang="en-US" dirty="0"/>
            <a:t>Engine Mount</a:t>
          </a:r>
        </a:p>
      </dgm:t>
    </dgm:pt>
    <dgm:pt modelId="{8651334F-F75A-438A-B46C-678CFB05AE04}" type="parTrans" cxnId="{13662E44-A43E-4D90-B967-F0DE541D092E}">
      <dgm:prSet/>
      <dgm:spPr/>
      <dgm:t>
        <a:bodyPr/>
        <a:lstStyle/>
        <a:p>
          <a:endParaRPr lang="en-US"/>
        </a:p>
      </dgm:t>
    </dgm:pt>
    <dgm:pt modelId="{8B914C45-0C7A-48E9-A149-E04C80450465}" type="sibTrans" cxnId="{13662E44-A43E-4D90-B967-F0DE541D092E}">
      <dgm:prSet/>
      <dgm:spPr/>
      <dgm:t>
        <a:bodyPr/>
        <a:lstStyle/>
        <a:p>
          <a:endParaRPr lang="en-US"/>
        </a:p>
      </dgm:t>
    </dgm:pt>
    <dgm:pt modelId="{2086D610-8F6A-4F85-9725-984C058846C0}">
      <dgm:prSet phldrT="[Text]"/>
      <dgm:spPr/>
      <dgm:t>
        <a:bodyPr/>
        <a:lstStyle/>
        <a:p>
          <a:r>
            <a:rPr lang="en-US" dirty="0"/>
            <a:t>Instrumentation</a:t>
          </a:r>
        </a:p>
      </dgm:t>
    </dgm:pt>
    <dgm:pt modelId="{4F4BF540-24D6-478C-A4E6-FA08C1BA03E3}" type="parTrans" cxnId="{90FBC4A4-D463-428A-9F60-E8E1C352A124}">
      <dgm:prSet/>
      <dgm:spPr/>
      <dgm:t>
        <a:bodyPr/>
        <a:lstStyle/>
        <a:p>
          <a:endParaRPr lang="en-US"/>
        </a:p>
      </dgm:t>
    </dgm:pt>
    <dgm:pt modelId="{870D92C0-5A4C-4EE4-928D-BCFCE1528EDB}" type="sibTrans" cxnId="{90FBC4A4-D463-428A-9F60-E8E1C352A124}">
      <dgm:prSet/>
      <dgm:spPr/>
      <dgm:t>
        <a:bodyPr/>
        <a:lstStyle/>
        <a:p>
          <a:endParaRPr lang="en-US"/>
        </a:p>
      </dgm:t>
    </dgm:pt>
    <dgm:pt modelId="{609C59EB-1707-4B97-99D8-4861FFBC6B5A}">
      <dgm:prSet phldrT="[Text]"/>
      <dgm:spPr/>
      <dgm:t>
        <a:bodyPr/>
        <a:lstStyle/>
        <a:p>
          <a:r>
            <a:rPr lang="en-US" dirty="0"/>
            <a:t>Structure</a:t>
          </a:r>
        </a:p>
      </dgm:t>
    </dgm:pt>
    <dgm:pt modelId="{2677E91E-66A3-44EA-97E9-E6193488A38F}" type="parTrans" cxnId="{936D385A-277E-4E86-97DB-5432E692F2B0}">
      <dgm:prSet/>
      <dgm:spPr/>
      <dgm:t>
        <a:bodyPr/>
        <a:lstStyle/>
        <a:p>
          <a:endParaRPr lang="en-US"/>
        </a:p>
      </dgm:t>
    </dgm:pt>
    <dgm:pt modelId="{DDA653D2-6400-4C0C-B2D8-742F3A9DAE37}" type="sibTrans" cxnId="{936D385A-277E-4E86-97DB-5432E692F2B0}">
      <dgm:prSet/>
      <dgm:spPr/>
      <dgm:t>
        <a:bodyPr/>
        <a:lstStyle/>
        <a:p>
          <a:endParaRPr lang="en-US"/>
        </a:p>
      </dgm:t>
    </dgm:pt>
    <dgm:pt modelId="{B3E52B01-7AB3-4CED-B3FF-0698D73AA3FE}">
      <dgm:prSet phldrT="[Text]"/>
      <dgm:spPr/>
      <dgm:t>
        <a:bodyPr/>
        <a:lstStyle/>
        <a:p>
          <a:endParaRPr lang="en-US" dirty="0"/>
        </a:p>
      </dgm:t>
    </dgm:pt>
    <dgm:pt modelId="{4B9DE125-9FAC-4122-9B49-3C47662B897F}" type="parTrans" cxnId="{AFE6BA39-BA78-4286-97DA-8AE7FE7C8991}">
      <dgm:prSet/>
      <dgm:spPr/>
      <dgm:t>
        <a:bodyPr/>
        <a:lstStyle/>
        <a:p>
          <a:endParaRPr lang="en-US"/>
        </a:p>
      </dgm:t>
    </dgm:pt>
    <dgm:pt modelId="{F8DF8533-A194-45C2-A36F-D1312930D522}" type="sibTrans" cxnId="{AFE6BA39-BA78-4286-97DA-8AE7FE7C8991}">
      <dgm:prSet/>
      <dgm:spPr/>
      <dgm:t>
        <a:bodyPr/>
        <a:lstStyle/>
        <a:p>
          <a:endParaRPr lang="en-US"/>
        </a:p>
      </dgm:t>
    </dgm:pt>
    <dgm:pt modelId="{7455F533-DE74-4846-BF63-857E9363128A}" type="pres">
      <dgm:prSet presAssocID="{40D84E60-4738-4B00-89AF-052936A45E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BCF5CF-66C0-42C2-A8D3-106E1DE05CEC}" type="pres">
      <dgm:prSet presAssocID="{E58AA3BC-E037-44AF-920C-B92B8FBD7771}" presName="centerShape" presStyleLbl="node0" presStyleIdx="0" presStyleCnt="1"/>
      <dgm:spPr/>
      <dgm:t>
        <a:bodyPr/>
        <a:lstStyle/>
        <a:p>
          <a:endParaRPr lang="en-US"/>
        </a:p>
      </dgm:t>
    </dgm:pt>
    <dgm:pt modelId="{14B2F2BB-96AF-4EED-9B9C-8D166C5A73E6}" type="pres">
      <dgm:prSet presAssocID="{DC3C7846-1E5A-4ED5-A3C9-58EC5EFF50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C1750-925E-40A5-A76D-FA2CB7DBCD54}" type="pres">
      <dgm:prSet presAssocID="{DC3C7846-1E5A-4ED5-A3C9-58EC5EFF50F5}" presName="dummy" presStyleCnt="0"/>
      <dgm:spPr/>
    </dgm:pt>
    <dgm:pt modelId="{EA125A02-C903-4008-82CB-1B944F91110B}" type="pres">
      <dgm:prSet presAssocID="{8B914C45-0C7A-48E9-A149-E04C8045046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980D452-3642-4B84-8387-2D2D64FF3335}" type="pres">
      <dgm:prSet presAssocID="{2086D610-8F6A-4F85-9725-984C058846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D9BB5-96A5-40A7-B0D8-0133EDBB6820}" type="pres">
      <dgm:prSet presAssocID="{2086D610-8F6A-4F85-9725-984C058846C0}" presName="dummy" presStyleCnt="0"/>
      <dgm:spPr/>
    </dgm:pt>
    <dgm:pt modelId="{BB2E15BF-AF9D-4C37-8A9B-A920F4DEC9D8}" type="pres">
      <dgm:prSet presAssocID="{870D92C0-5A4C-4EE4-928D-BCFCE1528ED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94C76E7-115B-414E-86AA-9501FD76F85F}" type="pres">
      <dgm:prSet presAssocID="{609C59EB-1707-4B97-99D8-4861FFBC6B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1A58C-FEF2-4970-B2EC-32921C4C27D5}" type="pres">
      <dgm:prSet presAssocID="{609C59EB-1707-4B97-99D8-4861FFBC6B5A}" presName="dummy" presStyleCnt="0"/>
      <dgm:spPr/>
    </dgm:pt>
    <dgm:pt modelId="{0776518C-2F70-48BD-83F0-A1225615BA27}" type="pres">
      <dgm:prSet presAssocID="{DDA653D2-6400-4C0C-B2D8-742F3A9DAE3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F30B479-19DF-4C17-BB20-ED6BBD06D71B}" type="presOf" srcId="{609C59EB-1707-4B97-99D8-4861FFBC6B5A}" destId="{D94C76E7-115B-414E-86AA-9501FD76F85F}" srcOrd="0" destOrd="0" presId="urn:microsoft.com/office/officeart/2005/8/layout/radial6"/>
    <dgm:cxn modelId="{0AA24433-E6F5-4B85-8FF6-FE6B731338A7}" type="presOf" srcId="{870D92C0-5A4C-4EE4-928D-BCFCE1528EDB}" destId="{BB2E15BF-AF9D-4C37-8A9B-A920F4DEC9D8}" srcOrd="0" destOrd="0" presId="urn:microsoft.com/office/officeart/2005/8/layout/radial6"/>
    <dgm:cxn modelId="{90FBC4A4-D463-428A-9F60-E8E1C352A124}" srcId="{E58AA3BC-E037-44AF-920C-B92B8FBD7771}" destId="{2086D610-8F6A-4F85-9725-984C058846C0}" srcOrd="1" destOrd="0" parTransId="{4F4BF540-24D6-478C-A4E6-FA08C1BA03E3}" sibTransId="{870D92C0-5A4C-4EE4-928D-BCFCE1528EDB}"/>
    <dgm:cxn modelId="{936D385A-277E-4E86-97DB-5432E692F2B0}" srcId="{E58AA3BC-E037-44AF-920C-B92B8FBD7771}" destId="{609C59EB-1707-4B97-99D8-4861FFBC6B5A}" srcOrd="2" destOrd="0" parTransId="{2677E91E-66A3-44EA-97E9-E6193488A38F}" sibTransId="{DDA653D2-6400-4C0C-B2D8-742F3A9DAE37}"/>
    <dgm:cxn modelId="{13662E44-A43E-4D90-B967-F0DE541D092E}" srcId="{E58AA3BC-E037-44AF-920C-B92B8FBD7771}" destId="{DC3C7846-1E5A-4ED5-A3C9-58EC5EFF50F5}" srcOrd="0" destOrd="0" parTransId="{8651334F-F75A-438A-B46C-678CFB05AE04}" sibTransId="{8B914C45-0C7A-48E9-A149-E04C80450465}"/>
    <dgm:cxn modelId="{F46925D0-1696-443D-BBD8-9630E95A1E9E}" type="presOf" srcId="{40D84E60-4738-4B00-89AF-052936A45EDC}" destId="{7455F533-DE74-4846-BF63-857E9363128A}" srcOrd="0" destOrd="0" presId="urn:microsoft.com/office/officeart/2005/8/layout/radial6"/>
    <dgm:cxn modelId="{F57D064B-88BC-4FF5-BA79-321F8AF6CD8C}" type="presOf" srcId="{2086D610-8F6A-4F85-9725-984C058846C0}" destId="{9980D452-3642-4B84-8387-2D2D64FF3335}" srcOrd="0" destOrd="0" presId="urn:microsoft.com/office/officeart/2005/8/layout/radial6"/>
    <dgm:cxn modelId="{AFE6BA39-BA78-4286-97DA-8AE7FE7C8991}" srcId="{40D84E60-4738-4B00-89AF-052936A45EDC}" destId="{B3E52B01-7AB3-4CED-B3FF-0698D73AA3FE}" srcOrd="1" destOrd="0" parTransId="{4B9DE125-9FAC-4122-9B49-3C47662B897F}" sibTransId="{F8DF8533-A194-45C2-A36F-D1312930D522}"/>
    <dgm:cxn modelId="{717C5326-8725-4292-8B28-048BCEE92A90}" type="presOf" srcId="{E58AA3BC-E037-44AF-920C-B92B8FBD7771}" destId="{C7BCF5CF-66C0-42C2-A8D3-106E1DE05CEC}" srcOrd="0" destOrd="0" presId="urn:microsoft.com/office/officeart/2005/8/layout/radial6"/>
    <dgm:cxn modelId="{184D21BD-9560-4265-AAE7-E10495C83319}" type="presOf" srcId="{DC3C7846-1E5A-4ED5-A3C9-58EC5EFF50F5}" destId="{14B2F2BB-96AF-4EED-9B9C-8D166C5A73E6}" srcOrd="0" destOrd="0" presId="urn:microsoft.com/office/officeart/2005/8/layout/radial6"/>
    <dgm:cxn modelId="{6A5FE8E2-5F46-45B7-8A79-8A89E0A21A72}" type="presOf" srcId="{DDA653D2-6400-4C0C-B2D8-742F3A9DAE37}" destId="{0776518C-2F70-48BD-83F0-A1225615BA27}" srcOrd="0" destOrd="0" presId="urn:microsoft.com/office/officeart/2005/8/layout/radial6"/>
    <dgm:cxn modelId="{981AE0D2-62E5-4DB8-A083-DD6B761E19DA}" type="presOf" srcId="{8B914C45-0C7A-48E9-A149-E04C80450465}" destId="{EA125A02-C903-4008-82CB-1B944F91110B}" srcOrd="0" destOrd="0" presId="urn:microsoft.com/office/officeart/2005/8/layout/radial6"/>
    <dgm:cxn modelId="{77C2AD4E-44DB-458B-BCEA-B8B9634F14E2}" srcId="{40D84E60-4738-4B00-89AF-052936A45EDC}" destId="{E58AA3BC-E037-44AF-920C-B92B8FBD7771}" srcOrd="0" destOrd="0" parTransId="{1E7261F8-E97B-444F-B8AD-6A0AD9F80E7F}" sibTransId="{077F8D08-99BD-4DC5-AAA6-90D10EF661C5}"/>
    <dgm:cxn modelId="{440A25F1-96CB-4EF5-A625-F72E64DD8E3D}" type="presParOf" srcId="{7455F533-DE74-4846-BF63-857E9363128A}" destId="{C7BCF5CF-66C0-42C2-A8D3-106E1DE05CEC}" srcOrd="0" destOrd="0" presId="urn:microsoft.com/office/officeart/2005/8/layout/radial6"/>
    <dgm:cxn modelId="{051D4F77-0C45-4525-9AF9-15B6EB56C25F}" type="presParOf" srcId="{7455F533-DE74-4846-BF63-857E9363128A}" destId="{14B2F2BB-96AF-4EED-9B9C-8D166C5A73E6}" srcOrd="1" destOrd="0" presId="urn:microsoft.com/office/officeart/2005/8/layout/radial6"/>
    <dgm:cxn modelId="{E9C2CD94-9E41-4BB5-A370-26A1BFD15EF8}" type="presParOf" srcId="{7455F533-DE74-4846-BF63-857E9363128A}" destId="{78AC1750-925E-40A5-A76D-FA2CB7DBCD54}" srcOrd="2" destOrd="0" presId="urn:microsoft.com/office/officeart/2005/8/layout/radial6"/>
    <dgm:cxn modelId="{89BE481F-F834-43C3-BF82-70CC419D2402}" type="presParOf" srcId="{7455F533-DE74-4846-BF63-857E9363128A}" destId="{EA125A02-C903-4008-82CB-1B944F91110B}" srcOrd="3" destOrd="0" presId="urn:microsoft.com/office/officeart/2005/8/layout/radial6"/>
    <dgm:cxn modelId="{E6C297C2-F574-42E0-9D96-B9BB0AB3FAA0}" type="presParOf" srcId="{7455F533-DE74-4846-BF63-857E9363128A}" destId="{9980D452-3642-4B84-8387-2D2D64FF3335}" srcOrd="4" destOrd="0" presId="urn:microsoft.com/office/officeart/2005/8/layout/radial6"/>
    <dgm:cxn modelId="{FAF75896-E70A-4B18-9D2B-280EA89F3D94}" type="presParOf" srcId="{7455F533-DE74-4846-BF63-857E9363128A}" destId="{C28D9BB5-96A5-40A7-B0D8-0133EDBB6820}" srcOrd="5" destOrd="0" presId="urn:microsoft.com/office/officeart/2005/8/layout/radial6"/>
    <dgm:cxn modelId="{6A615936-F0B3-48AA-BDEC-867934EDA5A5}" type="presParOf" srcId="{7455F533-DE74-4846-BF63-857E9363128A}" destId="{BB2E15BF-AF9D-4C37-8A9B-A920F4DEC9D8}" srcOrd="6" destOrd="0" presId="urn:microsoft.com/office/officeart/2005/8/layout/radial6"/>
    <dgm:cxn modelId="{811E8628-3099-41A3-963C-CA0B9E6F81F0}" type="presParOf" srcId="{7455F533-DE74-4846-BF63-857E9363128A}" destId="{D94C76E7-115B-414E-86AA-9501FD76F85F}" srcOrd="7" destOrd="0" presId="urn:microsoft.com/office/officeart/2005/8/layout/radial6"/>
    <dgm:cxn modelId="{DAE3CBFC-2A1D-42DE-A641-2F04C75168F1}" type="presParOf" srcId="{7455F533-DE74-4846-BF63-857E9363128A}" destId="{8E01A58C-FEF2-4970-B2EC-32921C4C27D5}" srcOrd="8" destOrd="0" presId="urn:microsoft.com/office/officeart/2005/8/layout/radial6"/>
    <dgm:cxn modelId="{09DFD356-E63F-4690-8EEB-425A0A2E6919}" type="presParOf" srcId="{7455F533-DE74-4846-BF63-857E9363128A}" destId="{0776518C-2F70-48BD-83F0-A1225615BA2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ED91B-CCE3-40DB-811F-7F768E14DEB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5B7DC-2964-47CF-B101-BC5597D11ED2}">
      <dgm:prSet/>
      <dgm:spPr/>
      <dgm:t>
        <a:bodyPr/>
        <a:lstStyle/>
        <a:p>
          <a:pPr rtl="0"/>
          <a:r>
            <a:rPr lang="en-US" smtClean="0"/>
            <a:t>Vibration</a:t>
          </a:r>
          <a:endParaRPr lang="en-US"/>
        </a:p>
      </dgm:t>
    </dgm:pt>
    <dgm:pt modelId="{1FE865FF-C2C9-4977-9DEC-542D47D15137}" type="parTrans" cxnId="{59F4F334-039F-478B-9A83-4F284DF78D8F}">
      <dgm:prSet/>
      <dgm:spPr/>
      <dgm:t>
        <a:bodyPr/>
        <a:lstStyle/>
        <a:p>
          <a:endParaRPr lang="en-US"/>
        </a:p>
      </dgm:t>
    </dgm:pt>
    <dgm:pt modelId="{6C479720-29D6-4EF5-9034-8CFA4FFAB978}" type="sibTrans" cxnId="{59F4F334-039F-478B-9A83-4F284DF78D8F}">
      <dgm:prSet/>
      <dgm:spPr/>
      <dgm:t>
        <a:bodyPr/>
        <a:lstStyle/>
        <a:p>
          <a:endParaRPr lang="en-US"/>
        </a:p>
      </dgm:t>
    </dgm:pt>
    <dgm:pt modelId="{BD8C1ED3-6E44-4379-9978-45E24969652B}">
      <dgm:prSet/>
      <dgm:spPr/>
      <dgm:t>
        <a:bodyPr/>
        <a:lstStyle/>
        <a:p>
          <a:pPr rtl="0"/>
          <a:r>
            <a:rPr lang="en-US" dirty="0" smtClean="0"/>
            <a:t>Deflection</a:t>
          </a:r>
          <a:endParaRPr lang="en-US" dirty="0"/>
        </a:p>
      </dgm:t>
    </dgm:pt>
    <dgm:pt modelId="{32A6D818-BFCE-4F58-8AED-6E3425C76F93}" type="parTrans" cxnId="{9AB43D87-F4D5-429A-A494-7EBB7C014253}">
      <dgm:prSet/>
      <dgm:spPr/>
      <dgm:t>
        <a:bodyPr/>
        <a:lstStyle/>
        <a:p>
          <a:endParaRPr lang="en-US"/>
        </a:p>
      </dgm:t>
    </dgm:pt>
    <dgm:pt modelId="{4888548A-6DAA-4793-9405-FFCF29A3472F}" type="sibTrans" cxnId="{9AB43D87-F4D5-429A-A494-7EBB7C014253}">
      <dgm:prSet/>
      <dgm:spPr/>
      <dgm:t>
        <a:bodyPr/>
        <a:lstStyle/>
        <a:p>
          <a:endParaRPr lang="en-US"/>
        </a:p>
      </dgm:t>
    </dgm:pt>
    <dgm:pt modelId="{119D1DB1-294C-4AE0-8C12-70BF39676389}">
      <dgm:prSet/>
      <dgm:spPr/>
      <dgm:t>
        <a:bodyPr/>
        <a:lstStyle/>
        <a:p>
          <a:pPr rtl="0"/>
          <a:r>
            <a:rPr lang="en-US" dirty="0" smtClean="0"/>
            <a:t>Total System Precision</a:t>
          </a:r>
          <a:endParaRPr lang="en-US" dirty="0"/>
        </a:p>
      </dgm:t>
    </dgm:pt>
    <dgm:pt modelId="{511E8119-FBAE-4714-A453-F7AE92A0C373}" type="parTrans" cxnId="{6E0E4CCF-DA3C-4970-BF8F-213C580F6C28}">
      <dgm:prSet/>
      <dgm:spPr/>
      <dgm:t>
        <a:bodyPr/>
        <a:lstStyle/>
        <a:p>
          <a:endParaRPr lang="en-US"/>
        </a:p>
      </dgm:t>
    </dgm:pt>
    <dgm:pt modelId="{1E5E7D12-F01F-422F-859D-8E204BDE5BE9}" type="sibTrans" cxnId="{6E0E4CCF-DA3C-4970-BF8F-213C580F6C28}">
      <dgm:prSet/>
      <dgm:spPr/>
      <dgm:t>
        <a:bodyPr/>
        <a:lstStyle/>
        <a:p>
          <a:endParaRPr lang="en-US"/>
        </a:p>
      </dgm:t>
    </dgm:pt>
    <dgm:pt modelId="{9650553F-F6DB-4730-8182-C29A6F4E6DB7}">
      <dgm:prSet/>
      <dgm:spPr/>
      <dgm:t>
        <a:bodyPr/>
        <a:lstStyle/>
        <a:p>
          <a:pPr rtl="0"/>
          <a:r>
            <a:rPr lang="en-US" dirty="0" smtClean="0"/>
            <a:t>Static </a:t>
          </a:r>
          <a:endParaRPr lang="en-US" dirty="0"/>
        </a:p>
      </dgm:t>
    </dgm:pt>
    <dgm:pt modelId="{9D8EF3FF-7FDC-40C0-8281-1E2FBDB4054A}" type="parTrans" cxnId="{2BC0BEBB-5B64-4CAD-8F59-4B45547FA063}">
      <dgm:prSet/>
      <dgm:spPr/>
      <dgm:t>
        <a:bodyPr/>
        <a:lstStyle/>
        <a:p>
          <a:endParaRPr lang="en-US"/>
        </a:p>
      </dgm:t>
    </dgm:pt>
    <dgm:pt modelId="{25CE905F-1313-4410-9F05-75BBABAC7858}" type="sibTrans" cxnId="{2BC0BEBB-5B64-4CAD-8F59-4B45547FA063}">
      <dgm:prSet/>
      <dgm:spPr/>
      <dgm:t>
        <a:bodyPr/>
        <a:lstStyle/>
        <a:p>
          <a:endParaRPr lang="en-US"/>
        </a:p>
      </dgm:t>
    </dgm:pt>
    <dgm:pt modelId="{8FD305C4-7A15-495B-98A7-EAED8AD80899}" type="pres">
      <dgm:prSet presAssocID="{2B9ED91B-CCE3-40DB-811F-7F768E14DE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B32C9-3E4F-46DC-AF1C-EA1928E173EB}" type="pres">
      <dgm:prSet presAssocID="{3055B7DC-2964-47CF-B101-BC5597D11E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21322-1D5A-434C-A800-730F5269C091}" type="pres">
      <dgm:prSet presAssocID="{6C479720-29D6-4EF5-9034-8CFA4FFAB978}" presName="sibTrans" presStyleCnt="0"/>
      <dgm:spPr/>
    </dgm:pt>
    <dgm:pt modelId="{A611944F-F036-4503-82E8-32E4ED4099DB}" type="pres">
      <dgm:prSet presAssocID="{BD8C1ED3-6E44-4379-9978-45E2496965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CC523-4B2C-4437-A10F-44EBF6435BC2}" type="pres">
      <dgm:prSet presAssocID="{4888548A-6DAA-4793-9405-FFCF29A3472F}" presName="sibTrans" presStyleCnt="0"/>
      <dgm:spPr/>
    </dgm:pt>
    <dgm:pt modelId="{75680F6E-C906-4734-92F9-A6C353B28470}" type="pres">
      <dgm:prSet presAssocID="{119D1DB1-294C-4AE0-8C12-70BF39676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9F091-A8B6-4FC3-AFF9-BEAC68402F65}" type="pres">
      <dgm:prSet presAssocID="{1E5E7D12-F01F-422F-859D-8E204BDE5BE9}" presName="sibTrans" presStyleCnt="0"/>
      <dgm:spPr/>
    </dgm:pt>
    <dgm:pt modelId="{602057BF-C0E0-4047-AFA4-D6D27B76CB56}" type="pres">
      <dgm:prSet presAssocID="{9650553F-F6DB-4730-8182-C29A6F4E6D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DABF6-2209-411F-BD4F-07A56E121072}" type="presOf" srcId="{9650553F-F6DB-4730-8182-C29A6F4E6DB7}" destId="{602057BF-C0E0-4047-AFA4-D6D27B76CB56}" srcOrd="0" destOrd="0" presId="urn:microsoft.com/office/officeart/2005/8/layout/hList6"/>
    <dgm:cxn modelId="{26FC018F-A1F2-4115-83E0-856727D0C60E}" type="presOf" srcId="{BD8C1ED3-6E44-4379-9978-45E24969652B}" destId="{A611944F-F036-4503-82E8-32E4ED4099DB}" srcOrd="0" destOrd="0" presId="urn:microsoft.com/office/officeart/2005/8/layout/hList6"/>
    <dgm:cxn modelId="{49DA3110-53CC-4C81-AA13-EEF7C18D3E2E}" type="presOf" srcId="{119D1DB1-294C-4AE0-8C12-70BF39676389}" destId="{75680F6E-C906-4734-92F9-A6C353B28470}" srcOrd="0" destOrd="0" presId="urn:microsoft.com/office/officeart/2005/8/layout/hList6"/>
    <dgm:cxn modelId="{9AB43D87-F4D5-429A-A494-7EBB7C014253}" srcId="{2B9ED91B-CCE3-40DB-811F-7F768E14DEB2}" destId="{BD8C1ED3-6E44-4379-9978-45E24969652B}" srcOrd="1" destOrd="0" parTransId="{32A6D818-BFCE-4F58-8AED-6E3425C76F93}" sibTransId="{4888548A-6DAA-4793-9405-FFCF29A3472F}"/>
    <dgm:cxn modelId="{F2C34320-1F46-4F63-9913-6D6E355A9E08}" type="presOf" srcId="{3055B7DC-2964-47CF-B101-BC5597D11ED2}" destId="{411B32C9-3E4F-46DC-AF1C-EA1928E173EB}" srcOrd="0" destOrd="0" presId="urn:microsoft.com/office/officeart/2005/8/layout/hList6"/>
    <dgm:cxn modelId="{59F4F334-039F-478B-9A83-4F284DF78D8F}" srcId="{2B9ED91B-CCE3-40DB-811F-7F768E14DEB2}" destId="{3055B7DC-2964-47CF-B101-BC5597D11ED2}" srcOrd="0" destOrd="0" parTransId="{1FE865FF-C2C9-4977-9DEC-542D47D15137}" sibTransId="{6C479720-29D6-4EF5-9034-8CFA4FFAB978}"/>
    <dgm:cxn modelId="{2BC0BEBB-5B64-4CAD-8F59-4B45547FA063}" srcId="{2B9ED91B-CCE3-40DB-811F-7F768E14DEB2}" destId="{9650553F-F6DB-4730-8182-C29A6F4E6DB7}" srcOrd="3" destOrd="0" parTransId="{9D8EF3FF-7FDC-40C0-8281-1E2FBDB4054A}" sibTransId="{25CE905F-1313-4410-9F05-75BBABAC7858}"/>
    <dgm:cxn modelId="{A8767E3B-049D-4D90-9BA8-A8709F5C70E1}" type="presOf" srcId="{2B9ED91B-CCE3-40DB-811F-7F768E14DEB2}" destId="{8FD305C4-7A15-495B-98A7-EAED8AD80899}" srcOrd="0" destOrd="0" presId="urn:microsoft.com/office/officeart/2005/8/layout/hList6"/>
    <dgm:cxn modelId="{6E0E4CCF-DA3C-4970-BF8F-213C580F6C28}" srcId="{2B9ED91B-CCE3-40DB-811F-7F768E14DEB2}" destId="{119D1DB1-294C-4AE0-8C12-70BF39676389}" srcOrd="2" destOrd="0" parTransId="{511E8119-FBAE-4714-A453-F7AE92A0C373}" sibTransId="{1E5E7D12-F01F-422F-859D-8E204BDE5BE9}"/>
    <dgm:cxn modelId="{B2CAEA12-A4D9-46A4-9C88-A424B330A55C}" type="presParOf" srcId="{8FD305C4-7A15-495B-98A7-EAED8AD80899}" destId="{411B32C9-3E4F-46DC-AF1C-EA1928E173EB}" srcOrd="0" destOrd="0" presId="urn:microsoft.com/office/officeart/2005/8/layout/hList6"/>
    <dgm:cxn modelId="{4AA18AAB-5CFB-48BE-B9E7-0290E93F6E44}" type="presParOf" srcId="{8FD305C4-7A15-495B-98A7-EAED8AD80899}" destId="{1E821322-1D5A-434C-A800-730F5269C091}" srcOrd="1" destOrd="0" presId="urn:microsoft.com/office/officeart/2005/8/layout/hList6"/>
    <dgm:cxn modelId="{252B7ADC-7F8F-47AC-9587-BB7D2E88027C}" type="presParOf" srcId="{8FD305C4-7A15-495B-98A7-EAED8AD80899}" destId="{A611944F-F036-4503-82E8-32E4ED4099DB}" srcOrd="2" destOrd="0" presId="urn:microsoft.com/office/officeart/2005/8/layout/hList6"/>
    <dgm:cxn modelId="{92FBC750-0060-4240-9524-1B86D3910E3C}" type="presParOf" srcId="{8FD305C4-7A15-495B-98A7-EAED8AD80899}" destId="{12ACC523-4B2C-4437-A10F-44EBF6435BC2}" srcOrd="3" destOrd="0" presId="urn:microsoft.com/office/officeart/2005/8/layout/hList6"/>
    <dgm:cxn modelId="{BA9502F4-6E38-46A5-AE54-F69401948298}" type="presParOf" srcId="{8FD305C4-7A15-495B-98A7-EAED8AD80899}" destId="{75680F6E-C906-4734-92F9-A6C353B28470}" srcOrd="4" destOrd="0" presId="urn:microsoft.com/office/officeart/2005/8/layout/hList6"/>
    <dgm:cxn modelId="{A69D6C29-7887-4D63-8A8C-66FCC6AAA696}" type="presParOf" srcId="{8FD305C4-7A15-495B-98A7-EAED8AD80899}" destId="{A3E9F091-A8B6-4FC3-AFF9-BEAC68402F65}" srcOrd="5" destOrd="0" presId="urn:microsoft.com/office/officeart/2005/8/layout/hList6"/>
    <dgm:cxn modelId="{DE4D83E9-8488-41F0-9D9D-B972F296B1D0}" type="presParOf" srcId="{8FD305C4-7A15-495B-98A7-EAED8AD80899}" destId="{602057BF-C0E0-4047-AFA4-D6D27B76CB5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6518C-2F70-48BD-83F0-A1225615BA27}">
      <dsp:nvSpPr>
        <dsp:cNvPr id="0" name=""/>
        <dsp:cNvSpPr/>
      </dsp:nvSpPr>
      <dsp:spPr>
        <a:xfrm>
          <a:off x="1449280" y="571802"/>
          <a:ext cx="3824407" cy="3824407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E15BF-AF9D-4C37-8A9B-A920F4DEC9D8}">
      <dsp:nvSpPr>
        <dsp:cNvPr id="0" name=""/>
        <dsp:cNvSpPr/>
      </dsp:nvSpPr>
      <dsp:spPr>
        <a:xfrm>
          <a:off x="1449280" y="571802"/>
          <a:ext cx="3824407" cy="3824407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25A02-C903-4008-82CB-1B944F91110B}">
      <dsp:nvSpPr>
        <dsp:cNvPr id="0" name=""/>
        <dsp:cNvSpPr/>
      </dsp:nvSpPr>
      <dsp:spPr>
        <a:xfrm>
          <a:off x="1449280" y="571802"/>
          <a:ext cx="3824407" cy="3824407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CF5CF-66C0-42C2-A8D3-106E1DE05CEC}">
      <dsp:nvSpPr>
        <dsp:cNvPr id="0" name=""/>
        <dsp:cNvSpPr/>
      </dsp:nvSpPr>
      <dsp:spPr>
        <a:xfrm>
          <a:off x="2481720" y="1604242"/>
          <a:ext cx="1759527" cy="1759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Functional Decomposition</a:t>
          </a:r>
        </a:p>
      </dsp:txBody>
      <dsp:txXfrm>
        <a:off x="2739397" y="1861919"/>
        <a:ext cx="1244173" cy="1244173"/>
      </dsp:txXfrm>
    </dsp:sp>
    <dsp:sp modelId="{14B2F2BB-96AF-4EED-9B9C-8D166C5A73E6}">
      <dsp:nvSpPr>
        <dsp:cNvPr id="0" name=""/>
        <dsp:cNvSpPr/>
      </dsp:nvSpPr>
      <dsp:spPr>
        <a:xfrm>
          <a:off x="2745650" y="308"/>
          <a:ext cx="1231668" cy="123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Engine Mount</a:t>
          </a:r>
        </a:p>
      </dsp:txBody>
      <dsp:txXfrm>
        <a:off x="2926024" y="180682"/>
        <a:ext cx="870920" cy="870920"/>
      </dsp:txXfrm>
    </dsp:sp>
    <dsp:sp modelId="{9980D452-3642-4B84-8387-2D2D64FF3335}">
      <dsp:nvSpPr>
        <dsp:cNvPr id="0" name=""/>
        <dsp:cNvSpPr/>
      </dsp:nvSpPr>
      <dsp:spPr>
        <a:xfrm>
          <a:off x="4363267" y="2802103"/>
          <a:ext cx="1231668" cy="123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Instrumentation</a:t>
          </a:r>
        </a:p>
      </dsp:txBody>
      <dsp:txXfrm>
        <a:off x="4543641" y="2982477"/>
        <a:ext cx="870920" cy="870920"/>
      </dsp:txXfrm>
    </dsp:sp>
    <dsp:sp modelId="{D94C76E7-115B-414E-86AA-9501FD76F85F}">
      <dsp:nvSpPr>
        <dsp:cNvPr id="0" name=""/>
        <dsp:cNvSpPr/>
      </dsp:nvSpPr>
      <dsp:spPr>
        <a:xfrm>
          <a:off x="1128032" y="2802103"/>
          <a:ext cx="1231668" cy="123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Structure</a:t>
          </a:r>
        </a:p>
      </dsp:txBody>
      <dsp:txXfrm>
        <a:off x="1308406" y="2982477"/>
        <a:ext cx="870920" cy="870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6518C-2F70-48BD-83F0-A1225615BA27}">
      <dsp:nvSpPr>
        <dsp:cNvPr id="0" name=""/>
        <dsp:cNvSpPr/>
      </dsp:nvSpPr>
      <dsp:spPr>
        <a:xfrm>
          <a:off x="2008467" y="771072"/>
          <a:ext cx="5152465" cy="5152465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E15BF-AF9D-4C37-8A9B-A920F4DEC9D8}">
      <dsp:nvSpPr>
        <dsp:cNvPr id="0" name=""/>
        <dsp:cNvSpPr/>
      </dsp:nvSpPr>
      <dsp:spPr>
        <a:xfrm>
          <a:off x="2008467" y="771072"/>
          <a:ext cx="5152465" cy="5152465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25A02-C903-4008-82CB-1B944F91110B}">
      <dsp:nvSpPr>
        <dsp:cNvPr id="0" name=""/>
        <dsp:cNvSpPr/>
      </dsp:nvSpPr>
      <dsp:spPr>
        <a:xfrm>
          <a:off x="2008467" y="771072"/>
          <a:ext cx="5152465" cy="5152465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CF5CF-66C0-42C2-A8D3-106E1DE05CEC}">
      <dsp:nvSpPr>
        <dsp:cNvPr id="0" name=""/>
        <dsp:cNvSpPr/>
      </dsp:nvSpPr>
      <dsp:spPr>
        <a:xfrm>
          <a:off x="3398230" y="2160834"/>
          <a:ext cx="2372940" cy="2372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Functional Decomposition</a:t>
          </a:r>
        </a:p>
      </dsp:txBody>
      <dsp:txXfrm>
        <a:off x="3745739" y="2508343"/>
        <a:ext cx="1677922" cy="1677922"/>
      </dsp:txXfrm>
    </dsp:sp>
    <dsp:sp modelId="{14B2F2BB-96AF-4EED-9B9C-8D166C5A73E6}">
      <dsp:nvSpPr>
        <dsp:cNvPr id="0" name=""/>
        <dsp:cNvSpPr/>
      </dsp:nvSpPr>
      <dsp:spPr>
        <a:xfrm>
          <a:off x="3754171" y="340"/>
          <a:ext cx="1661058" cy="1661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Engine Mount</a:t>
          </a:r>
        </a:p>
      </dsp:txBody>
      <dsp:txXfrm>
        <a:off x="3997427" y="243596"/>
        <a:ext cx="1174546" cy="1174546"/>
      </dsp:txXfrm>
    </dsp:sp>
    <dsp:sp modelId="{9980D452-3642-4B84-8387-2D2D64FF3335}">
      <dsp:nvSpPr>
        <dsp:cNvPr id="0" name=""/>
        <dsp:cNvSpPr/>
      </dsp:nvSpPr>
      <dsp:spPr>
        <a:xfrm>
          <a:off x="5933467" y="3774992"/>
          <a:ext cx="1661058" cy="1661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Instrumentation</a:t>
          </a:r>
        </a:p>
      </dsp:txBody>
      <dsp:txXfrm>
        <a:off x="6176723" y="4018248"/>
        <a:ext cx="1174546" cy="1174546"/>
      </dsp:txXfrm>
    </dsp:sp>
    <dsp:sp modelId="{D94C76E7-115B-414E-86AA-9501FD76F85F}">
      <dsp:nvSpPr>
        <dsp:cNvPr id="0" name=""/>
        <dsp:cNvSpPr/>
      </dsp:nvSpPr>
      <dsp:spPr>
        <a:xfrm>
          <a:off x="1574874" y="3774992"/>
          <a:ext cx="1661058" cy="1661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Structure</a:t>
          </a:r>
        </a:p>
      </dsp:txBody>
      <dsp:txXfrm>
        <a:off x="1818130" y="4018248"/>
        <a:ext cx="1174546" cy="1174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B32C9-3E4F-46DC-AF1C-EA1928E173EB}">
      <dsp:nvSpPr>
        <dsp:cNvPr id="0" name=""/>
        <dsp:cNvSpPr/>
      </dsp:nvSpPr>
      <dsp:spPr>
        <a:xfrm rot="16200000">
          <a:off x="-819485" y="821910"/>
          <a:ext cx="4023360" cy="237953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319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Vibration</a:t>
          </a:r>
          <a:endParaRPr lang="en-US" sz="3600" kern="1200"/>
        </a:p>
      </dsp:txBody>
      <dsp:txXfrm rot="5400000">
        <a:off x="2426" y="804671"/>
        <a:ext cx="2379538" cy="2414016"/>
      </dsp:txXfrm>
    </dsp:sp>
    <dsp:sp modelId="{A611944F-F036-4503-82E8-32E4ED4099DB}">
      <dsp:nvSpPr>
        <dsp:cNvPr id="0" name=""/>
        <dsp:cNvSpPr/>
      </dsp:nvSpPr>
      <dsp:spPr>
        <a:xfrm rot="16200000">
          <a:off x="1738518" y="821910"/>
          <a:ext cx="4023360" cy="237953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319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Deflection</a:t>
          </a:r>
          <a:endParaRPr lang="en-US" sz="3600" kern="1200" dirty="0"/>
        </a:p>
      </dsp:txBody>
      <dsp:txXfrm rot="5400000">
        <a:off x="2560429" y="804671"/>
        <a:ext cx="2379538" cy="2414016"/>
      </dsp:txXfrm>
    </dsp:sp>
    <dsp:sp modelId="{75680F6E-C906-4734-92F9-A6C353B28470}">
      <dsp:nvSpPr>
        <dsp:cNvPr id="0" name=""/>
        <dsp:cNvSpPr/>
      </dsp:nvSpPr>
      <dsp:spPr>
        <a:xfrm rot="16200000">
          <a:off x="4296521" y="821910"/>
          <a:ext cx="4023360" cy="237953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319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Total System Precision</a:t>
          </a:r>
          <a:endParaRPr lang="en-US" sz="3600" kern="1200" dirty="0"/>
        </a:p>
      </dsp:txBody>
      <dsp:txXfrm rot="5400000">
        <a:off x="5118432" y="804671"/>
        <a:ext cx="2379538" cy="2414016"/>
      </dsp:txXfrm>
    </dsp:sp>
    <dsp:sp modelId="{602057BF-C0E0-4047-AFA4-D6D27B76CB56}">
      <dsp:nvSpPr>
        <dsp:cNvPr id="0" name=""/>
        <dsp:cNvSpPr/>
      </dsp:nvSpPr>
      <dsp:spPr>
        <a:xfrm rot="16200000">
          <a:off x="6854525" y="821910"/>
          <a:ext cx="4023360" cy="237953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319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Static </a:t>
          </a:r>
          <a:endParaRPr lang="en-US" sz="3600" kern="1200" dirty="0"/>
        </a:p>
      </dsp:txBody>
      <dsp:txXfrm rot="5400000">
        <a:off x="7676436" y="804671"/>
        <a:ext cx="2379538" cy="2414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ECAB4-D920-4086-AA1E-4A2193AB208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F3129-1A8A-41B4-90B9-C6AEF9684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62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8DFE-B188-4208-A515-451D47C2ED5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F9DF9-6878-492F-8DCF-807814558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33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F9DF9-6878-492F-8DCF-8078145587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F9DF9-6878-492F-8DCF-8078145587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5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1020 cold</a:t>
            </a:r>
            <a:r>
              <a:rPr lang="en-US" baseline="0" dirty="0" smtClean="0"/>
              <a:t> drawn steel, 90% 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F9DF9-6878-492F-8DCF-8078145587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6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DF2E-DA50-4F2D-BD72-F55C14B70570}" type="datetime1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A913-E61B-417F-9148-D2C097313433}" type="datetime1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9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4A43-CBC5-4A68-A3FA-FB13391504B9}" type="datetime1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3D9-21DF-401B-A728-6B662AA7D0E3}" type="datetime1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4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1523-F1A7-4E82-98B0-8458947E99E8}" type="datetime1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4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1C08-A321-4269-A344-27C1D6CEF38A}" type="datetime1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7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6D2B-68E7-476F-8423-8E57AC5B22E7}" type="datetime1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14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BB63-97A4-4700-904E-963B61DD3F3B}" type="datetime1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384-F48F-41A8-B8FF-56C0B683244D}" type="datetime1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00116F-A16C-433D-8F93-D5A4902BE988}" type="datetime1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55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B79-DC8B-4AB0-99A1-CF1FE0E12BB0}" type="datetime1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4BF24E-A589-4388-89D2-838177A1C744}" type="datetime1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84305B-94C0-4AAC-8265-AE83B24A26C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0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3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41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39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microsoft.com/office/2007/relationships/hdphoto" Target="../media/hdphoto1.wdp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</a:t>
            </a:fld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51683" y="1440193"/>
            <a:ext cx="10988864" cy="1833562"/>
          </a:xfrm>
        </p:spPr>
        <p:txBody>
          <a:bodyPr>
            <a:noAutofit/>
          </a:bodyPr>
          <a:lstStyle/>
          <a:p>
            <a:r>
              <a:rPr lang="en-US" sz="7200" dirty="0" smtClean="0"/>
              <a:t>High Speed Turbojet Instrumentation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691341" y="3637586"/>
            <a:ext cx="6816725" cy="13208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+mj-lt"/>
              </a:rPr>
              <a:t>Chantel Flores </a:t>
            </a:r>
          </a:p>
          <a:p>
            <a:pPr algn="ctr"/>
            <a:r>
              <a:rPr lang="en-US" sz="2000" b="1" dirty="0" smtClean="0">
                <a:latin typeface="+mj-lt"/>
              </a:rPr>
              <a:t>William </a:t>
            </a:r>
            <a:r>
              <a:rPr lang="en-US" sz="2000" b="1" dirty="0" err="1" smtClean="0">
                <a:latin typeface="+mj-lt"/>
              </a:rPr>
              <a:t>Rektorik</a:t>
            </a:r>
            <a:endParaRPr lang="en-US" sz="2000" b="1" dirty="0">
              <a:latin typeface="+mj-lt"/>
            </a:endParaRPr>
          </a:p>
          <a:p>
            <a:pPr algn="ctr"/>
            <a:r>
              <a:rPr lang="en-US" sz="2000" b="1" dirty="0">
                <a:latin typeface="+mj-lt"/>
              </a:rPr>
              <a:t>Orlando Rodriguez</a:t>
            </a:r>
          </a:p>
        </p:txBody>
      </p:sp>
      <p:pic>
        <p:nvPicPr>
          <p:cNvPr id="1026" name="Picture 2" descr="Image result for utrg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64" y="241734"/>
            <a:ext cx="2359743" cy="6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756640" y="4958386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Faculty Advisors </a:t>
            </a:r>
          </a:p>
          <a:p>
            <a:r>
              <a:rPr lang="en-US" sz="2000" b="1" dirty="0"/>
              <a:t>Dr. Isaac </a:t>
            </a:r>
            <a:r>
              <a:rPr lang="en-US" sz="2000" b="1" dirty="0" err="1"/>
              <a:t>Choutapalli</a:t>
            </a:r>
            <a:endParaRPr lang="en-US" sz="2000" b="1" dirty="0"/>
          </a:p>
          <a:p>
            <a:r>
              <a:rPr lang="en-US" sz="2000" b="1" dirty="0"/>
              <a:t>Faculty Co-Advisor </a:t>
            </a:r>
          </a:p>
          <a:p>
            <a:r>
              <a:rPr lang="en-US" sz="2000" b="1" dirty="0"/>
              <a:t>Dr. Robert Jones </a:t>
            </a:r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06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8070" y="160090"/>
            <a:ext cx="10058400" cy="1450975"/>
          </a:xfrm>
        </p:spPr>
        <p:txBody>
          <a:bodyPr/>
          <a:lstStyle/>
          <a:p>
            <a:r>
              <a:rPr lang="en-US" dirty="0" smtClean="0"/>
              <a:t>Engine Mount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417" t="15926" r="20166" b="16667"/>
          <a:stretch/>
        </p:blipFill>
        <p:spPr>
          <a:xfrm>
            <a:off x="5261968" y="953432"/>
            <a:ext cx="6747151" cy="4789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00" t="30000" r="22917" b="15555"/>
          <a:stretch/>
        </p:blipFill>
        <p:spPr>
          <a:xfrm>
            <a:off x="109728" y="1886710"/>
            <a:ext cx="5008354" cy="325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462492" y="4533297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2955" y="4593831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18in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13905" y="3593592"/>
            <a:ext cx="2390231" cy="15229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3343" y="4035391"/>
            <a:ext cx="1824441" cy="11089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13905" y="3515533"/>
            <a:ext cx="1265519" cy="76149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86368" y="3830010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13in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8051" y="3346158"/>
            <a:ext cx="861908" cy="55012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63846" y="3460678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11</a:t>
            </a:fld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271" t="18981" r="12396" b="15278"/>
          <a:stretch/>
        </p:blipFill>
        <p:spPr>
          <a:xfrm>
            <a:off x="1362401" y="168005"/>
            <a:ext cx="8920286" cy="565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Straight Arrow Connector 3"/>
          <p:cNvCxnSpPr/>
          <p:nvPr/>
        </p:nvCxnSpPr>
        <p:spPr>
          <a:xfrm flipV="1">
            <a:off x="2261744" y="3595783"/>
            <a:ext cx="520674" cy="505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153800" y="2907479"/>
            <a:ext cx="57445" cy="1057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48675" y="4206390"/>
            <a:ext cx="942962" cy="168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456345" y="5403842"/>
            <a:ext cx="682809" cy="825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39154" y="5301734"/>
            <a:ext cx="136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Sorbothane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03382" y="4043659"/>
            <a:ext cx="384006" cy="325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0872" y="4337225"/>
            <a:ext cx="136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Rail System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238107" y="4112888"/>
            <a:ext cx="453323" cy="458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465740" y="2244165"/>
            <a:ext cx="321911" cy="293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79467" y="2538147"/>
            <a:ext cx="15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 Mount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92960" y="4001642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Cell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01060" y="4621767"/>
            <a:ext cx="146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Isolated Plate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853294" y="1391651"/>
            <a:ext cx="117410" cy="912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93352" y="1031303"/>
            <a:ext cx="194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 Transfer Rods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843588" y="1993456"/>
            <a:ext cx="447675" cy="293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67425" y="1586449"/>
            <a:ext cx="175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Mounting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3" grpId="0"/>
      <p:bldP spid="13" grpId="1"/>
      <p:bldP spid="24" grpId="0"/>
      <p:bldP spid="25" grpId="0"/>
      <p:bldP spid="25" grpId="1"/>
      <p:bldP spid="34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-309563"/>
            <a:ext cx="10058400" cy="1450976"/>
          </a:xfrm>
        </p:spPr>
        <p:txBody>
          <a:bodyPr/>
          <a:lstStyle/>
          <a:p>
            <a:r>
              <a:rPr lang="en-US" dirty="0" smtClean="0"/>
              <a:t>Pitot Traversing Mechanism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396" t="19445" r="17813" b="15185"/>
          <a:stretch/>
        </p:blipFill>
        <p:spPr>
          <a:xfrm>
            <a:off x="163830" y="2170861"/>
            <a:ext cx="5358932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499" t="17853" r="8667" b="14296"/>
          <a:stretch/>
        </p:blipFill>
        <p:spPr>
          <a:xfrm>
            <a:off x="5654040" y="1341120"/>
            <a:ext cx="6428258" cy="45574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43296" y="4151377"/>
            <a:ext cx="2599752" cy="118871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69103" y="4670457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26in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4208" y="3818686"/>
            <a:ext cx="2052477" cy="16478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1295" y="4642598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Analysis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5637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7416" t="16815" r="12167" b="13259"/>
          <a:stretch/>
        </p:blipFill>
        <p:spPr>
          <a:xfrm>
            <a:off x="6855665" y="1867761"/>
            <a:ext cx="4866848" cy="3796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Deformation of Frame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Load = 40lbs</a:t>
            </a:r>
          </a:p>
          <a:p>
            <a:r>
              <a:rPr lang="en-US" sz="2400" dirty="0" smtClean="0"/>
              <a:t>Element : Beams</a:t>
            </a:r>
          </a:p>
          <a:p>
            <a:r>
              <a:rPr lang="en-US" sz="2400" dirty="0" smtClean="0"/>
              <a:t>Boundary Condition : Fixed Feet</a:t>
            </a:r>
          </a:p>
          <a:p>
            <a:r>
              <a:rPr lang="en-US" sz="2400" dirty="0" smtClean="0"/>
              <a:t>Nodes : 612</a:t>
            </a:r>
          </a:p>
          <a:p>
            <a:r>
              <a:rPr lang="en-US" sz="2400" dirty="0" smtClean="0"/>
              <a:t>Material : Steel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Max </a:t>
            </a:r>
            <a:r>
              <a:rPr lang="en-US" sz="2400" dirty="0">
                <a:solidFill>
                  <a:srgbClr val="FF0000"/>
                </a:solidFill>
              </a:rPr>
              <a:t>Displacement = </a:t>
            </a:r>
            <a:r>
              <a:rPr lang="en-US" sz="2400" dirty="0" smtClean="0">
                <a:solidFill>
                  <a:srgbClr val="FF0000"/>
                </a:solidFill>
              </a:rPr>
              <a:t>0.005 [in]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1035" y="5960052"/>
            <a:ext cx="276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SolidWorks – Static Analysis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81955" y="3155905"/>
            <a:ext cx="547420" cy="1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33437" y="2786573"/>
            <a:ext cx="78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Stress of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250" t="16963" r="6833" b="18592"/>
          <a:stretch/>
        </p:blipFill>
        <p:spPr>
          <a:xfrm>
            <a:off x="1097280" y="1845734"/>
            <a:ext cx="4231145" cy="2792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7280" y="4638675"/>
                <a:ext cx="4231145" cy="1821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Load = 40lbs</a:t>
                </a:r>
              </a:p>
              <a:p>
                <a:r>
                  <a:rPr lang="en-US" dirty="0"/>
                  <a:t>Element : Beams</a:t>
                </a:r>
              </a:p>
              <a:p>
                <a:r>
                  <a:rPr lang="en-US" dirty="0"/>
                  <a:t>Boundary Condition : Fixed Feet</a:t>
                </a:r>
              </a:p>
              <a:p>
                <a:r>
                  <a:rPr lang="en-US" dirty="0"/>
                  <a:t>Nodes : 612</a:t>
                </a:r>
              </a:p>
              <a:p>
                <a:r>
                  <a:rPr lang="en-US" dirty="0"/>
                  <a:t>Material : Steel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Peak Stress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2.8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ksi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638675"/>
                <a:ext cx="4231145" cy="1821140"/>
              </a:xfrm>
              <a:prstGeom prst="rect">
                <a:avLst/>
              </a:prstGeom>
              <a:blipFill>
                <a:blip r:embed="rId3"/>
                <a:stretch>
                  <a:fillRect l="-1153" t="-2007" b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8552" t="23982" r="10729" b="14777"/>
          <a:stretch/>
        </p:blipFill>
        <p:spPr>
          <a:xfrm>
            <a:off x="6677520" y="1845734"/>
            <a:ext cx="4112134" cy="2792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59614" y="4636668"/>
                <a:ext cx="4989461" cy="2055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Load = 40lbs</a:t>
                </a:r>
              </a:p>
              <a:p>
                <a:r>
                  <a:rPr lang="en-US" dirty="0"/>
                  <a:t>Element : Beams</a:t>
                </a:r>
              </a:p>
              <a:p>
                <a:r>
                  <a:rPr lang="en-US" dirty="0"/>
                  <a:t>Boundary Condition : Fixed Feet</a:t>
                </a:r>
              </a:p>
              <a:p>
                <a:r>
                  <a:rPr lang="en-US" dirty="0"/>
                  <a:t>Nodes : </a:t>
                </a:r>
                <a:r>
                  <a:rPr lang="en-US" dirty="0" smtClean="0"/>
                  <a:t>4484</a:t>
                </a:r>
                <a:endParaRPr lang="en-US" dirty="0"/>
              </a:p>
              <a:p>
                <a:r>
                  <a:rPr lang="en-US" dirty="0"/>
                  <a:t>Material : Steel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Peak Stress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2.8 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ksi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614" y="4636668"/>
                <a:ext cx="4989461" cy="2055306"/>
              </a:xfrm>
              <a:prstGeom prst="rect">
                <a:avLst/>
              </a:prstGeom>
              <a:blipFill>
                <a:blip r:embed="rId5"/>
                <a:stretch>
                  <a:fillRect l="-977" t="-1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0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722" t="20494" r="20208" b="18889"/>
          <a:stretch/>
        </p:blipFill>
        <p:spPr>
          <a:xfrm>
            <a:off x="7044316" y="2964520"/>
            <a:ext cx="3592167" cy="244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37" y="268733"/>
            <a:ext cx="10058400" cy="1450757"/>
          </a:xfrm>
        </p:spPr>
        <p:txBody>
          <a:bodyPr/>
          <a:lstStyle/>
          <a:p>
            <a:r>
              <a:rPr lang="en-US" dirty="0"/>
              <a:t>Deflection </a:t>
            </a:r>
            <a:r>
              <a:rPr lang="en-US" dirty="0" smtClean="0"/>
              <a:t>of Pitot Traversing Rod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9100" y="3601735"/>
                <a:ext cx="1889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00" y="3601735"/>
                <a:ext cx="188917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194" t="-4444" r="-225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4592" y="4140626"/>
                <a:ext cx="1406795" cy="554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592" y="4140626"/>
                <a:ext cx="1406795" cy="5546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9100" y="2231206"/>
                <a:ext cx="1855636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00" y="2231206"/>
                <a:ext cx="1855636" cy="5557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27462" y="406986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84592" y="2900814"/>
                <a:ext cx="1406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592" y="2900814"/>
                <a:ext cx="140621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4592" y="5425450"/>
                <a:ext cx="17024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0.02 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592" y="5425450"/>
                <a:ext cx="1702454" cy="276999"/>
              </a:xfrm>
              <a:prstGeom prst="rect">
                <a:avLst/>
              </a:prstGeom>
              <a:blipFill>
                <a:blip r:embed="rId7"/>
                <a:stretch>
                  <a:fillRect l="-2857" t="-2222" r="-464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8846726" y="2366644"/>
            <a:ext cx="8467" cy="731670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04052" y="2546212"/>
            <a:ext cx="270933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4592" y="4887087"/>
                <a:ext cx="1095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592" y="4887087"/>
                <a:ext cx="1095941" cy="276999"/>
              </a:xfrm>
              <a:prstGeom prst="rect">
                <a:avLst/>
              </a:prstGeom>
              <a:blipFill>
                <a:blip r:embed="rId8"/>
                <a:stretch>
                  <a:fillRect l="-4444" t="-4444" r="-277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6567" y="2770739"/>
                <a:ext cx="30744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𝑑𝑖𝑠𝑝𝑙𝑎𝑐𝑒𝑚𝑒𝑛𝑡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7" y="2770739"/>
                <a:ext cx="307443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389" t="-4444" r="-238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1514" y="3186237"/>
                <a:ext cx="26999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𝑀𝑜𝑑𝑢𝑙𝑢𝑠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𝑠𝑡𝑒𝑒𝑙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4" y="3186237"/>
                <a:ext cx="269990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418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6567" y="3601735"/>
                <a:ext cx="2823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𝑖𝑛𝑒𝑟𝑡𝑖𝑎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7" y="3601735"/>
                <a:ext cx="2823273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512" t="-4444" r="-302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8852" y="4017233"/>
                <a:ext cx="1537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𝐿𝑒𝑛𝑔𝑡h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2" y="4017233"/>
                <a:ext cx="15371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571" t="-4444" r="-515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6934" y="4432731"/>
                <a:ext cx="1519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4" y="4432731"/>
                <a:ext cx="1519070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614" t="-2174" r="-5221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1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9333" t="19185" r="19583" b="15778"/>
          <a:stretch/>
        </p:blipFill>
        <p:spPr>
          <a:xfrm>
            <a:off x="6681342" y="2200999"/>
            <a:ext cx="5072216" cy="363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Deflection </a:t>
            </a:r>
            <a:r>
              <a:rPr lang="en-US" dirty="0" smtClean="0"/>
              <a:t>of Pitot Tube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6363" y="2529720"/>
                <a:ext cx="1727396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363" y="2529720"/>
                <a:ext cx="1727396" cy="5557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6363" y="3413161"/>
                <a:ext cx="2065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=27.5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𝑝𝑠𝑖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363" y="3413161"/>
                <a:ext cx="206550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360" t="-4444" r="-354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39366" y="4017233"/>
                <a:ext cx="2355453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66" y="4017233"/>
                <a:ext cx="2355453" cy="4724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22547" y="2869330"/>
            <a:ext cx="464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79797" y="4075157"/>
                <a:ext cx="13049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797" y="4075157"/>
                <a:ext cx="130490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206" r="-46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1701" y="4479552"/>
                <a:ext cx="13942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701" y="4479552"/>
                <a:ext cx="13942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94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39174" y="4810558"/>
                <a:ext cx="1491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0.06 [in]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74" y="4810558"/>
                <a:ext cx="149169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714" t="-28261" r="-938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9450057" y="5652666"/>
            <a:ext cx="939800" cy="0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52085" y="5227706"/>
            <a:ext cx="138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 = 6.37 </a:t>
            </a:r>
            <a:r>
              <a:rPr lang="en-US" b="1" dirty="0" err="1" smtClean="0">
                <a:solidFill>
                  <a:srgbClr val="FF0000"/>
                </a:solidFill>
              </a:rPr>
              <a:t>lbs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567" y="2770739"/>
                <a:ext cx="30744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𝑑𝑖𝑠𝑝𝑙𝑎𝑐𝑒𝑚𝑒𝑛𝑡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7" y="2770739"/>
                <a:ext cx="307443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389" t="-4444" r="-238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1514" y="3186237"/>
                <a:ext cx="34805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𝑀𝑜𝑑𝑢𝑙𝑢𝑠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𝑠𝑡𝑎𝑖𝑛𝑙𝑒𝑠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𝑠𝑡𝑒𝑒𝑙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4" y="3186237"/>
                <a:ext cx="348050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4203" t="-28889" r="-2102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567" y="3601735"/>
                <a:ext cx="2823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𝑖𝑛𝑒𝑟𝑡𝑖𝑎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7" y="3601735"/>
                <a:ext cx="2823273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512" t="-4444" r="-302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8852" y="4017233"/>
                <a:ext cx="1537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𝐿𝑒𝑛𝑔𝑡h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2" y="4017233"/>
                <a:ext cx="15371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571" t="-4444" r="-515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6934" y="4432731"/>
                <a:ext cx="1519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4" y="4432731"/>
                <a:ext cx="1519070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614" t="-2174" r="-5221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9797" y="3704838"/>
                <a:ext cx="11003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797" y="3704838"/>
                <a:ext cx="1100366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42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8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Required to Slide Stand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18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487" t="17094" r="27821" b="13390"/>
          <a:stretch/>
        </p:blipFill>
        <p:spPr bwMode="auto">
          <a:xfrm>
            <a:off x="7388401" y="1951717"/>
            <a:ext cx="3449979" cy="3767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088171" y="3258982"/>
            <a:ext cx="508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088171" y="2151754"/>
            <a:ext cx="0" cy="3695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172066" y="5718979"/>
            <a:ext cx="54419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572021" y="2967996"/>
            <a:ext cx="44069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10172066" y="5390526"/>
            <a:ext cx="179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μN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7871200" y="2744962"/>
            <a:ext cx="841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9132042" y="2049931"/>
            <a:ext cx="98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9088956" y="365427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994694" y="15958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994694" y="20530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223294" y="20530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994694" y="5024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83685" y="2069027"/>
                <a:ext cx="4864464" cy="3937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en-US" sz="16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𝑤h𝑒𝑟𝑒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=280 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𝑙𝑏𝑠</m:t>
                        </m:r>
                      </m:e>
                    </m:d>
                  </m:oMath>
                </a14:m>
                <a:endParaRPr lang="en-US" sz="1600" b="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=0.6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=168 [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𝑙𝑏𝑠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168 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𝑙𝑏𝑠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&gt;40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𝑙𝑏𝑠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685" y="2069027"/>
                <a:ext cx="4864464" cy="3937938"/>
              </a:xfrm>
              <a:prstGeom prst="rect">
                <a:avLst/>
              </a:prstGeom>
              <a:blipFill rotWithShape="0">
                <a:blip r:embed="rId3"/>
                <a:stretch>
                  <a:fillRect t="-6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05302" y="3639982"/>
                <a:ext cx="2409825" cy="85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algn="ctr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𝐶𝑜𝑒𝑓𝑓𝑖𝑐𝑖𝑒𝑛𝑡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𝑆𝑡𝑎𝑡𝑖𝑐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𝑟𝑖𝑐𝑡𝑖𝑜𝑛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marR="0" algn="ctr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𝑏𝑒𝑡𝑤𝑒𝑒𝑛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𝑅𝑢𝑏𝑏𝑒𝑟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𝑎𝑛𝑑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𝐶𝑜𝑛𝑐𝑟𝑒𝑡𝑒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02" y="3639982"/>
                <a:ext cx="2409825" cy="851515"/>
              </a:xfrm>
              <a:prstGeom prst="rect">
                <a:avLst/>
              </a:prstGeom>
              <a:blipFill>
                <a:blip r:embed="rId4"/>
                <a:stretch>
                  <a:fillRect l="-15949" r="-2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7024" y="2382824"/>
                <a:ext cx="15208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4" y="2382824"/>
                <a:ext cx="1520866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800" t="-4444" r="-520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7024" y="2744962"/>
                <a:ext cx="2299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4" y="2744962"/>
                <a:ext cx="229902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857" t="-2174" r="-3448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7024" y="3172483"/>
                <a:ext cx="1675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4" y="3172483"/>
                <a:ext cx="16753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45" t="-2174" r="-4727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282584"/>
            <a:ext cx="10058400" cy="1450757"/>
          </a:xfrm>
        </p:spPr>
        <p:txBody>
          <a:bodyPr/>
          <a:lstStyle/>
          <a:p>
            <a:r>
              <a:rPr lang="en-US" dirty="0" smtClean="0"/>
              <a:t>Fatigue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70278" l="31042" r="79479"/>
                    </a14:imgEffect>
                  </a14:imgLayer>
                </a14:imgProps>
              </a:ext>
            </a:extLst>
          </a:blip>
          <a:srcRect l="30084" t="32519" r="19583" b="27482"/>
          <a:stretch/>
        </p:blipFill>
        <p:spPr>
          <a:xfrm>
            <a:off x="6898853" y="4177822"/>
            <a:ext cx="4784030" cy="213855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9740805" y="4933778"/>
            <a:ext cx="55880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59477" y="2143644"/>
                <a:ext cx="3486638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𝐵𝑒𝑛𝑑𝑖𝑛𝑔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=3.66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𝑘𝑠𝑖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77" y="2143644"/>
                <a:ext cx="3486638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0299605" y="4980003"/>
            <a:ext cx="159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 = 10 [</a:t>
            </a:r>
            <a:r>
              <a:rPr lang="en-US" dirty="0" err="1" smtClean="0">
                <a:solidFill>
                  <a:srgbClr val="FF0000"/>
                </a:solidFill>
              </a:rPr>
              <a:t>lbs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72578" y="2928873"/>
                <a:ext cx="20946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78" y="2928873"/>
                <a:ext cx="2094673" cy="276999"/>
              </a:xfrm>
              <a:prstGeom prst="rect">
                <a:avLst/>
              </a:prstGeom>
              <a:blipFill>
                <a:blip r:embed="rId6"/>
                <a:stretch>
                  <a:fillRect l="-1744" r="-29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14067" y="4970101"/>
                <a:ext cx="122658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=  5.8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067" y="4970101"/>
                <a:ext cx="1226586" cy="276999"/>
              </a:xfrm>
              <a:prstGeom prst="rect">
                <a:avLst/>
              </a:prstGeom>
              <a:blipFill>
                <a:blip r:embed="rId7"/>
                <a:stretch>
                  <a:fillRect l="-646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14067" y="4058569"/>
                <a:ext cx="1794135" cy="598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𝐵𝑒𝑛𝑑𝑖𝑛𝑔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067" y="4058569"/>
                <a:ext cx="1794135" cy="5988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14067" y="3516804"/>
                <a:ext cx="53323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𝑘𝑠𝑖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0.79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0.897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=21.3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𝑘𝑠𝑖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067" y="3516804"/>
                <a:ext cx="5332356" cy="276999"/>
              </a:xfrm>
              <a:prstGeom prst="rect">
                <a:avLst/>
              </a:prstGeom>
              <a:blipFill>
                <a:blip r:embed="rId9"/>
                <a:stretch>
                  <a:fillRect l="-1143" t="-4444" r="-182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14546" y="2882706"/>
            <a:ext cx="19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Endurance Limit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94344" y="4914468"/>
                <a:ext cx="34866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344" y="4914468"/>
                <a:ext cx="3486638" cy="276999"/>
              </a:xfrm>
              <a:prstGeom prst="rect">
                <a:avLst/>
              </a:prstGeom>
              <a:blipFill>
                <a:blip r:embed="rId10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94344" y="5209956"/>
                <a:ext cx="34866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=4.5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344" y="5209956"/>
                <a:ext cx="3486638" cy="276999"/>
              </a:xfrm>
              <a:prstGeom prst="rect">
                <a:avLst/>
              </a:prstGeom>
              <a:blipFill>
                <a:blip r:embed="rId11"/>
                <a:stretch>
                  <a:fillRect t="-444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3951" y="2623873"/>
                <a:ext cx="3295526" cy="2884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.5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: Ultimate Tensile Strength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: Load Factor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: Gradient Factor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: Surface Factor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: Temperature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𝑅𝑒𝑙𝑖𝑎𝑏𝑖𝑙𝑖𝑡𝑦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𝐹𝑎𝑐𝑡𝑜𝑟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𝐵𝑒𝑛𝑑𝑖𝑛𝑔</m:t>
                        </m:r>
                      </m:sub>
                    </m:sSub>
                  </m:oMath>
                </a14:m>
                <a:r>
                  <a:rPr lang="en-US" dirty="0" smtClean="0"/>
                  <a:t>: Bending Stress</a:t>
                </a:r>
              </a:p>
              <a:p>
                <a:r>
                  <a:rPr lang="en-US" dirty="0" smtClean="0"/>
                  <a:t>F.S. = Factor of Safety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1" y="2623873"/>
                <a:ext cx="3295526" cy="2884892"/>
              </a:xfrm>
              <a:prstGeom prst="rect">
                <a:avLst/>
              </a:prstGeom>
              <a:blipFill rotWithShape="0">
                <a:blip r:embed="rId12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69966983"/>
              </p:ext>
            </p:extLst>
          </p:nvPr>
        </p:nvGraphicFramePr>
        <p:xfrm>
          <a:off x="189459" y="1816717"/>
          <a:ext cx="6722969" cy="464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Selection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6480" y="1997947"/>
            <a:ext cx="4802777" cy="25522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Methodology</a:t>
            </a:r>
            <a:endParaRPr lang="en-US" sz="2800" dirty="0" smtClean="0"/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Literature </a:t>
            </a:r>
            <a:r>
              <a:rPr lang="en-US" sz="2600" dirty="0"/>
              <a:t>Search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Competitive Products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Brain </a:t>
            </a:r>
            <a:r>
              <a:rPr lang="en-US" sz="2600" dirty="0" smtClean="0"/>
              <a:t>Storming</a:t>
            </a:r>
            <a:endParaRPr lang="en-US" sz="26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Shape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8753">
            <a:off x="7574579" y="1568248"/>
            <a:ext cx="3795446" cy="4804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015" y="2081688"/>
            <a:ext cx="73362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Turbojet operating </a:t>
            </a:r>
            <a:r>
              <a:rPr lang="en-US" sz="2400" dirty="0"/>
              <a:t>r</a:t>
            </a:r>
            <a:r>
              <a:rPr lang="en-US" sz="2400" dirty="0" smtClean="0"/>
              <a:t>ange : 533-2083 [</a:t>
            </a:r>
            <a:r>
              <a:rPr lang="en-US" sz="2400" dirty="0"/>
              <a:t>H</a:t>
            </a:r>
            <a:r>
              <a:rPr lang="en-US" sz="2400" dirty="0" smtClean="0"/>
              <a:t>z]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Identify structural resonance frequencies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Finite Element Method to be used to find mode shapes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Convergence of solution must be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17" y="903167"/>
            <a:ext cx="10758794" cy="5264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842" y="71412"/>
            <a:ext cx="10419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Wire </a:t>
            </a:r>
            <a:r>
              <a:rPr lang="en-US" sz="4400" dirty="0" smtClean="0"/>
              <a:t>Diagram for All Sensors of Engine</a:t>
            </a:r>
            <a:endParaRPr lang="en-US" sz="4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sz="2800" dirty="0" smtClean="0"/>
              <a:t>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035" y="225287"/>
            <a:ext cx="7368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Zero-Order Uncertainty Analysis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6696" y="3736603"/>
                <a:ext cx="2610678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Interpolation error</a:t>
                </a:r>
              </a:p>
              <a:p>
                <a:r>
                  <a:rPr lang="en-US" dirty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696" y="3736603"/>
                <a:ext cx="2610678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360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4401" y="3736602"/>
                <a:ext cx="2610678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Instrument errors</a:t>
                </a:r>
              </a:p>
              <a:p>
                <a:r>
                  <a:rPr lang="en-US" dirty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01" y="3736602"/>
                <a:ext cx="2610678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360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9641" y="1723321"/>
                <a:ext cx="3207027" cy="10407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  Design-stage uncertainty</a:t>
                </a:r>
              </a:p>
              <a:p>
                <a:pPr algn="ctr"/>
                <a:endParaRPr lang="en-US" sz="700" dirty="0"/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641" y="1723321"/>
                <a:ext cx="3207027" cy="1040734"/>
              </a:xfrm>
              <a:prstGeom prst="rect">
                <a:avLst/>
              </a:prstGeom>
              <a:blipFill rotWithShape="0">
                <a:blip r:embed="rId4"/>
                <a:stretch>
                  <a:fillRect t="-228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372035" y="2818096"/>
            <a:ext cx="1722783" cy="864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023010" y="2839016"/>
            <a:ext cx="2054086" cy="8435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sz="2800" dirty="0" smtClean="0"/>
              <a:t>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3165" y="1250467"/>
            <a:ext cx="3752850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7100" y="604136"/>
            <a:ext cx="416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OMEGA PX35D0 General Purpose</a:t>
            </a:r>
          </a:p>
          <a:p>
            <a:r>
              <a:rPr lang="en-US" dirty="0"/>
              <a:t> Pressure Transducer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7100" y="2967884"/>
            <a:ext cx="375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Specifications </a:t>
            </a:r>
          </a:p>
          <a:p>
            <a:r>
              <a:rPr lang="en-US" dirty="0"/>
              <a:t>Excitation: 10 </a:t>
            </a:r>
            <a:r>
              <a:rPr lang="en-US" dirty="0" err="1"/>
              <a:t>Vdc</a:t>
            </a:r>
            <a:r>
              <a:rPr lang="en-US" dirty="0"/>
              <a:t> (15 V max)</a:t>
            </a:r>
          </a:p>
          <a:p>
            <a:r>
              <a:rPr lang="en-US" dirty="0"/>
              <a:t>Output: 3mV/V</a:t>
            </a:r>
          </a:p>
          <a:p>
            <a:r>
              <a:rPr lang="en-US" dirty="0"/>
              <a:t>Accuracy: 0.25% linearity, hysteresis and repeatability combined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108" y="118618"/>
            <a:ext cx="617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Zero-order Uncertainty Analysis for the Pressure Transducer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3108" y="487950"/>
                <a:ext cx="7434471" cy="613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1: Pressure Transducer </a:t>
                </a:r>
              </a:p>
              <a:p>
                <a:r>
                  <a:rPr lang="en-US" dirty="0"/>
                  <a:t>a: Resolution: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= Interpolation Error=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DAQ Resolution: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12-bit DAQ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𝐹𝑆𝑅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=0.0024V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0.0024 Psi/30=0.01%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=0.01%</a:t>
                </a:r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  <a:p>
                <a:r>
                  <a:rPr lang="en-US" dirty="0"/>
                  <a:t>b: Elemental Errors  </a:t>
                </a: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</a:t>
                </a:r>
                <a:r>
                  <a:rPr lang="en-US" dirty="0"/>
                  <a:t>= linearity, hysteresis, repeatability=0.25%</a:t>
                </a: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= zero balance=2.0% </a:t>
                </a:r>
              </a:p>
              <a:p>
                <a:r>
                  <a:rPr lang="en-US" dirty="0"/>
                  <a:t>Net Elemental Instrument Error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0.25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c: Zero-Order Uncertainty (Design-stage Uncertainty)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(0.01)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(2.05)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=2.05&gt;2%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08" y="487950"/>
                <a:ext cx="7434471" cy="6138668"/>
              </a:xfrm>
              <a:prstGeom prst="rect">
                <a:avLst/>
              </a:prstGeom>
              <a:blipFill>
                <a:blip r:embed="rId4"/>
                <a:stretch>
                  <a:fillRect l="-738" t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77100" y="4674744"/>
                <a:ext cx="3008814" cy="160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dirty="0"/>
                  <a:t> x 10V = </a:t>
                </a:r>
                <a:r>
                  <a:rPr lang="en-US" u="dbl" dirty="0"/>
                  <a:t>30mV</a:t>
                </a:r>
                <a:r>
                  <a:rPr lang="en-US" dirty="0"/>
                  <a:t> </a:t>
                </a:r>
              </a:p>
              <a:p>
                <a:r>
                  <a:rPr lang="en-US" u="dbl" dirty="0"/>
                  <a:t>0-30 psi </a:t>
                </a:r>
                <a:r>
                  <a:rPr lang="en-US" dirty="0"/>
                  <a:t> : pressure range </a:t>
                </a:r>
              </a:p>
              <a:p>
                <a:r>
                  <a:rPr lang="en-US" dirty="0"/>
                  <a:t>0-30 mV </a:t>
                </a:r>
              </a:p>
              <a:p>
                <a:r>
                  <a:rPr lang="en-US" dirty="0"/>
                  <a:t>30 psi – 30 mV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4674744"/>
                <a:ext cx="3008814" cy="1600375"/>
              </a:xfrm>
              <a:prstGeom prst="rect">
                <a:avLst/>
              </a:prstGeom>
              <a:blipFill>
                <a:blip r:embed="rId5"/>
                <a:stretch>
                  <a:fillRect l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2009" y="1845229"/>
            <a:ext cx="10273671" cy="4506686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Continuing to Browse the Site You Are Agreeing to Our Use of Cookies. Find out More Here. "PA Hilton Engineering Teaching Equipment. Technical Training Equipment. Vocational Equipment." </a:t>
            </a:r>
            <a:r>
              <a:rPr lang="en-US" i="1" dirty="0"/>
              <a:t>PA Hilton Engineering Teaching Equipment. Technical Training Equipment. Vocational Equipment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22 Sept. 2016. &lt;http://www.p-a-hilton.co.uk</a:t>
            </a:r>
            <a:r>
              <a:rPr lang="en-US" dirty="0" smtClean="0"/>
              <a:t>/&gt;.</a:t>
            </a:r>
            <a:endParaRPr lang="en-US" sz="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"Emprise Corporation." </a:t>
            </a:r>
            <a:r>
              <a:rPr lang="en-US" i="1" dirty="0" err="1"/>
              <a:t>ZoomInfo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29 Sept. 2016. &lt;http://www.zoominfo.com/c/Emprise-Corporation/17303129</a:t>
            </a:r>
            <a:r>
              <a:rPr lang="en-US" dirty="0" smtClean="0"/>
              <a:t>&gt;.</a:t>
            </a:r>
            <a:endParaRPr lang="en-US" sz="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"GDJ Inc." </a:t>
            </a:r>
            <a:r>
              <a:rPr lang="en-US" i="1" dirty="0" err="1"/>
              <a:t>ZoomInfo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22 Sept. 2016. &lt;http://www.zoominfo.com/c/GDJ-Inc/15712337</a:t>
            </a:r>
            <a:r>
              <a:rPr lang="en-US" dirty="0" smtClean="0"/>
              <a:t>&gt;.</a:t>
            </a:r>
            <a:endParaRPr lang="en-US" sz="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Group, JPS Design. "Welcome." </a:t>
            </a:r>
            <a:r>
              <a:rPr lang="en-US" i="1" dirty="0"/>
              <a:t>GDJ, Inc.</a:t>
            </a:r>
            <a:r>
              <a:rPr lang="en-US" dirty="0"/>
              <a:t> 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22 Sept. 2016. &lt;http://www.gdjinc.com</a:t>
            </a:r>
            <a:r>
              <a:rPr lang="en-US" dirty="0" smtClean="0"/>
              <a:t>/&gt;.</a:t>
            </a:r>
            <a:endParaRPr lang="en-US" sz="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"Integrated Flow Systems </a:t>
            </a:r>
            <a:r>
              <a:rPr lang="en-US" dirty="0" err="1"/>
              <a:t>Llc</a:t>
            </a:r>
            <a:r>
              <a:rPr lang="en-US" dirty="0"/>
              <a:t>." </a:t>
            </a:r>
            <a:r>
              <a:rPr lang="en-US" i="1" dirty="0" err="1"/>
              <a:t>ZoomInfo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29 Sept. 2016. &lt;http://www.zoominfo.com/c/Integrated-Flow-Systems-Llc/343510787</a:t>
            </a:r>
            <a:r>
              <a:rPr lang="en-US" dirty="0" smtClean="0"/>
              <a:t>&gt;.</a:t>
            </a: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&lt;http://www.p-a-hilton.co.uk/teaching-equipment-for-sale.php?buy=327&amp;addid=327</a:t>
            </a:r>
            <a:r>
              <a:rPr lang="en-US" dirty="0" smtClean="0"/>
              <a:t>&gt;.</a:t>
            </a: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"P A Hilton." </a:t>
            </a:r>
            <a:r>
              <a:rPr lang="en-US" i="1" dirty="0" err="1"/>
              <a:t>ZoomInfo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22 Sept. 2016. &lt;http://www.zoominfo.com/c/P-A-Hilton/348843272</a:t>
            </a:r>
            <a:r>
              <a:rPr lang="en-US" dirty="0" smtClean="0"/>
              <a:t>&gt;.</a:t>
            </a: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P.A. Hilton</a:t>
            </a:r>
            <a:r>
              <a:rPr lang="en-US" dirty="0"/>
              <a:t>. </a:t>
            </a:r>
            <a:r>
              <a:rPr lang="en-US" dirty="0" err="1"/>
              <a:t>N.d.</a:t>
            </a:r>
            <a:r>
              <a:rPr lang="en-US" dirty="0"/>
              <a:t> Jet Propulsion Test Stand P372 Specs. England, </a:t>
            </a:r>
            <a:r>
              <a:rPr lang="en-US" dirty="0" err="1"/>
              <a:t>Hampsire</a:t>
            </a:r>
            <a:r>
              <a:rPr lang="en-US" dirty="0"/>
              <a:t> </a:t>
            </a:r>
            <a:r>
              <a:rPr lang="en-US" dirty="0" err="1"/>
              <a:t>Stockridge</a:t>
            </a:r>
            <a:r>
              <a:rPr lang="en-US" dirty="0" smtClean="0"/>
              <a:t>.</a:t>
            </a: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Turbine Technologies</a:t>
            </a:r>
            <a:r>
              <a:rPr lang="en-US" dirty="0"/>
              <a:t>. 2014. Turbo gen. Chetek, Wisconsin</a:t>
            </a:r>
            <a:r>
              <a:rPr lang="en-US" dirty="0" smtClean="0"/>
              <a:t>.</a:t>
            </a: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Turbine Technologies- Creating Educational Lab Equipment For Tomorrow's Engineers. "Controls Lab ." </a:t>
            </a:r>
            <a:r>
              <a:rPr lang="en-US" i="1" dirty="0"/>
              <a:t>Turbine Technologies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22 Sept. 2016. &lt;http://www.turbinetechnologies.com</a:t>
            </a:r>
            <a:r>
              <a:rPr lang="en-US" dirty="0" smtClean="0"/>
              <a:t>/&gt;.</a:t>
            </a: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Turbine Technologies Inc.</a:t>
            </a:r>
            <a:r>
              <a:rPr lang="en-US" dirty="0"/>
              <a:t> 2014. </a:t>
            </a:r>
            <a:r>
              <a:rPr lang="en-US" dirty="0" err="1"/>
              <a:t>MiniLab</a:t>
            </a:r>
            <a:r>
              <a:rPr lang="en-US" dirty="0"/>
              <a:t> Specs. Chetek, Wisconsin</a:t>
            </a:r>
            <a:r>
              <a:rPr lang="en-US" dirty="0" smtClean="0"/>
              <a:t>.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"Turbine Technologies Inc." </a:t>
            </a:r>
            <a:r>
              <a:rPr lang="en-US" i="1" dirty="0" err="1"/>
              <a:t>ZoomInfo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22 Sept. 2016. &lt;http://www.zoominfo.com/c/Turbine-Technologies-Inc/348276565&gt;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3200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79" y="337457"/>
            <a:ext cx="10223864" cy="1399903"/>
          </a:xfrm>
        </p:spPr>
        <p:txBody>
          <a:bodyPr>
            <a:normAutofit/>
          </a:bodyPr>
          <a:lstStyle/>
          <a:p>
            <a:r>
              <a:rPr lang="en-US" dirty="0"/>
              <a:t>Concept Selection for Engine </a:t>
            </a:r>
            <a:r>
              <a:rPr lang="en-US" dirty="0" smtClean="0"/>
              <a:t>Mount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4276" y="1737360"/>
            <a:ext cx="4841968" cy="3526973"/>
          </a:xfrm>
        </p:spPr>
        <p:txBody>
          <a:bodyPr/>
          <a:lstStyle/>
          <a:p>
            <a:pPr marL="917120" lvl="5" indent="0">
              <a:buNone/>
            </a:pPr>
            <a:endParaRPr lang="en-US" sz="3600" u="sng" dirty="0" smtClean="0"/>
          </a:p>
          <a:p>
            <a:pPr marL="841248" lvl="4" indent="0">
              <a:buNone/>
            </a:pPr>
            <a:r>
              <a:rPr lang="en-US" sz="3600" dirty="0" smtClean="0"/>
              <a:t>Concept Variants</a:t>
            </a:r>
          </a:p>
          <a:p>
            <a:pPr marL="1580060" lvl="5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Rail</a:t>
            </a:r>
            <a:endParaRPr lang="en-US" sz="3600" dirty="0"/>
          </a:p>
          <a:p>
            <a:pPr marL="1580060" lvl="5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Linkage</a:t>
            </a:r>
          </a:p>
          <a:p>
            <a:pPr marL="1580060" lvl="5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Force </a:t>
            </a:r>
            <a:r>
              <a:rPr lang="en-US" sz="3600" dirty="0"/>
              <a:t>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3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050280" y="2302935"/>
            <a:ext cx="493776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Design Constraints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dirty="0" smtClean="0"/>
              <a:t>Cost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dirty="0" smtClean="0"/>
              <a:t>Accuracy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dirty="0" smtClean="0"/>
              <a:t>Reliability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dirty="0" smtClean="0"/>
              <a:t>Damping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000" t="30000" r="22917" b="15555"/>
          <a:stretch/>
        </p:blipFill>
        <p:spPr>
          <a:xfrm>
            <a:off x="506293" y="4741270"/>
            <a:ext cx="1973624" cy="1283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0583" t="17407" r="22666" b="14445"/>
          <a:stretch/>
        </p:blipFill>
        <p:spPr>
          <a:xfrm>
            <a:off x="2577900" y="4752116"/>
            <a:ext cx="1593401" cy="1306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27692" t="25983" r="19872" b="12706"/>
          <a:stretch/>
        </p:blipFill>
        <p:spPr bwMode="auto">
          <a:xfrm>
            <a:off x="4269284" y="4752116"/>
            <a:ext cx="1889976" cy="129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3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738204"/>
              </p:ext>
            </p:extLst>
          </p:nvPr>
        </p:nvGraphicFramePr>
        <p:xfrm>
          <a:off x="655609" y="862639"/>
          <a:ext cx="11179834" cy="484804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3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0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0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94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Sub-Function 1 -Engine Mount/Thrust Measurement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Cost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Accuracy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Reliability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Damping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Row Sum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Norm Score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 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6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0.167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Accuracy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 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0.333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Reliability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4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0.306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Damping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0.194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Col. Score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6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36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6046" y="0"/>
            <a:ext cx="417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Design Constraints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4</a:t>
            </a:fld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3976778" y="2208363"/>
            <a:ext cx="698740" cy="552091"/>
          </a:xfrm>
          <a:prstGeom prst="donut">
            <a:avLst>
              <a:gd name="adj" fmla="val 45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516038" y="2938732"/>
            <a:ext cx="698740" cy="552091"/>
          </a:xfrm>
          <a:prstGeom prst="donut">
            <a:avLst>
              <a:gd name="adj" fmla="val 45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431767" y="2208363"/>
            <a:ext cx="698740" cy="552091"/>
          </a:xfrm>
          <a:prstGeom prst="donut">
            <a:avLst>
              <a:gd name="adj" fmla="val 45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530416" y="3686355"/>
            <a:ext cx="698740" cy="552091"/>
          </a:xfrm>
          <a:prstGeom prst="donut">
            <a:avLst>
              <a:gd name="adj" fmla="val 45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292862" y="2001273"/>
            <a:ext cx="1023666" cy="3067877"/>
          </a:xfrm>
          <a:prstGeom prst="donut">
            <a:avLst>
              <a:gd name="adj" fmla="val 45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2245" y="3088484"/>
            <a:ext cx="113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12/36 =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33776"/>
              </p:ext>
            </p:extLst>
          </p:nvPr>
        </p:nvGraphicFramePr>
        <p:xfrm>
          <a:off x="920864" y="584170"/>
          <a:ext cx="4396350" cy="187613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2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233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Rail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Linkage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Force plate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Row Sum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Norm Score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0.444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Linkage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x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0.444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Force plate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x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Col. Score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0" marR="6890" marT="6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71808"/>
              </p:ext>
            </p:extLst>
          </p:nvPr>
        </p:nvGraphicFramePr>
        <p:xfrm>
          <a:off x="5962032" y="584170"/>
          <a:ext cx="4396350" cy="190731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9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496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Accuracy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Rail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Linkage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Force plate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Row Sum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Norm Score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Rail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0.389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Linkage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x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Force plate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x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0.389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Col. Score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7" marR="7427" marT="74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6046" y="60950"/>
            <a:ext cx="417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Concept Variants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7692" t="25983" r="19872" b="12706"/>
          <a:stretch/>
        </p:blipFill>
        <p:spPr bwMode="auto">
          <a:xfrm>
            <a:off x="8048862" y="5068884"/>
            <a:ext cx="1851596" cy="122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000" t="30000" r="22917" b="15555"/>
          <a:stretch/>
        </p:blipFill>
        <p:spPr>
          <a:xfrm>
            <a:off x="1561922" y="5007230"/>
            <a:ext cx="1973624" cy="1283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0583" t="17407" r="22666" b="14445"/>
          <a:stretch/>
        </p:blipFill>
        <p:spPr>
          <a:xfrm>
            <a:off x="4743518" y="5068884"/>
            <a:ext cx="1514408" cy="1241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68606"/>
              </p:ext>
            </p:extLst>
          </p:nvPr>
        </p:nvGraphicFramePr>
        <p:xfrm>
          <a:off x="920864" y="2721898"/>
          <a:ext cx="4396351" cy="199326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9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740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Reliability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Rail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Linkage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Force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plate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Row Sum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Norm Score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0.333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Linkage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x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Force plate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x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0.444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Col. Score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9843"/>
              </p:ext>
            </p:extLst>
          </p:nvPr>
        </p:nvGraphicFramePr>
        <p:xfrm>
          <a:off x="5962032" y="2776420"/>
          <a:ext cx="4396351" cy="19063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79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Damping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Rail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Linkage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Force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plate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Row Sum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Norm Score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Rail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0.444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Linkage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x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Force plate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x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Col. Score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6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553482" y="-263193"/>
            <a:ext cx="10058400" cy="1449387"/>
          </a:xfrm>
        </p:spPr>
        <p:txBody>
          <a:bodyPr/>
          <a:lstStyle/>
          <a:p>
            <a:r>
              <a:rPr lang="en-US" dirty="0" smtClean="0"/>
              <a:t>Concept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000" t="30000" r="22917" b="15555"/>
          <a:stretch/>
        </p:blipFill>
        <p:spPr>
          <a:xfrm>
            <a:off x="433376" y="1582766"/>
            <a:ext cx="3214750" cy="2091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0583" t="17407" r="22666" b="14445"/>
          <a:stretch/>
        </p:blipFill>
        <p:spPr>
          <a:xfrm>
            <a:off x="4633865" y="1600880"/>
            <a:ext cx="2595422" cy="212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27692" t="25983" r="19872" b="12706"/>
          <a:stretch/>
        </p:blipFill>
        <p:spPr bwMode="auto">
          <a:xfrm>
            <a:off x="8761008" y="1518963"/>
            <a:ext cx="3037289" cy="2156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80066"/>
              </p:ext>
            </p:extLst>
          </p:nvPr>
        </p:nvGraphicFramePr>
        <p:xfrm>
          <a:off x="152022" y="4071408"/>
          <a:ext cx="3730502" cy="17445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20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152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Advantage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Disadvantage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Vibration</a:t>
                      </a:r>
                      <a:r>
                        <a:rPr lang="en-US" baseline="0" dirty="0" smtClean="0"/>
                        <a:t> Isolation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Alignment Issues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Low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11758"/>
              </p:ext>
            </p:extLst>
          </p:nvPr>
        </p:nvGraphicFramePr>
        <p:xfrm>
          <a:off x="4194052" y="4070349"/>
          <a:ext cx="3824694" cy="17398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606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Advantage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u="sng" dirty="0" smtClean="0"/>
                        <a:t>Disadvantage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Simple to Manufacture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Alignment Issues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Vibration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Low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6373"/>
              </p:ext>
            </p:extLst>
          </p:nvPr>
        </p:nvGraphicFramePr>
        <p:xfrm>
          <a:off x="8367306" y="4071408"/>
          <a:ext cx="3824694" cy="17398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7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606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Advantage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Disadvantage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Static Mounting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Safety</a:t>
                      </a:r>
                      <a:r>
                        <a:rPr lang="en-US" baseline="0" dirty="0" smtClean="0"/>
                        <a:t> Hazard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High 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Reliable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>
            <a:stCxn id="4" idx="2"/>
            <a:endCxn id="4" idx="3"/>
          </p:cNvCxnSpPr>
          <p:nvPr/>
        </p:nvCxnSpPr>
        <p:spPr>
          <a:xfrm flipV="1">
            <a:off x="2040751" y="2628271"/>
            <a:ext cx="1607375" cy="10455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9734" y="2993248"/>
            <a:ext cx="1220454" cy="67891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00811" y="3151023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4448" y="3303637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18in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611882" y="2972280"/>
            <a:ext cx="1035430" cy="66119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079902" y="3359701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24in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988552" y="2734976"/>
            <a:ext cx="1308120" cy="80939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93389" y="3105960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48in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027342" y="2788224"/>
            <a:ext cx="810574" cy="52997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00268" y="2877331"/>
            <a:ext cx="511864" cy="3155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22651" y="3046690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13in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974345" y="3068930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6781" y="1093485"/>
            <a:ext cx="2039112" cy="37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Rail System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40838" y="1073449"/>
            <a:ext cx="2039112" cy="37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Linkage System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170181" y="1093485"/>
            <a:ext cx="2039112" cy="37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 Plate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4082" y="297331"/>
            <a:ext cx="10493631" cy="1450757"/>
          </a:xfrm>
        </p:spPr>
        <p:txBody>
          <a:bodyPr>
            <a:normAutofit/>
          </a:bodyPr>
          <a:lstStyle/>
          <a:p>
            <a:r>
              <a:rPr lang="en-US" dirty="0"/>
              <a:t>Chosen Thrust Measurement – Rail System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00" t="30000" r="22917" b="15555"/>
          <a:stretch/>
        </p:blipFill>
        <p:spPr>
          <a:xfrm>
            <a:off x="290240" y="1904998"/>
            <a:ext cx="5008354" cy="325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42" t="30556" r="19270" b="23889"/>
          <a:stretch/>
        </p:blipFill>
        <p:spPr>
          <a:xfrm flipH="1">
            <a:off x="5874588" y="1904999"/>
            <a:ext cx="5738839" cy="325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643004" y="4551585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3467" y="4612119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18in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94417" y="3611880"/>
            <a:ext cx="2390231" cy="15229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3855" y="4053679"/>
            <a:ext cx="1824441" cy="11089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94417" y="3533821"/>
            <a:ext cx="1265519" cy="76149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66880" y="3848298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13in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18563" y="3364446"/>
            <a:ext cx="861908" cy="55012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44358" y="3478966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10in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147181" y="4904839"/>
            <a:ext cx="5065302" cy="160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59428" y="4950225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24in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905956" y="2966478"/>
            <a:ext cx="0" cy="108720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022724" y="3468420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4.5in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607455" y="387755"/>
          <a:ext cx="9169401" cy="6258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omega.com/Pressure/images/PX35D0_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34" y="5276485"/>
            <a:ext cx="1837126" cy="710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www.omega.com/Pressure/images/LCGD_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34" y="3248907"/>
            <a:ext cx="1366208" cy="136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8</a:t>
            </a:fld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30000" t="30000" r="22917" b="15555"/>
          <a:stretch/>
        </p:blipFill>
        <p:spPr>
          <a:xfrm>
            <a:off x="2661244" y="99819"/>
            <a:ext cx="2171701" cy="1412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38750" t="18148" r="27986" b="15308"/>
          <a:stretch/>
        </p:blipFill>
        <p:spPr>
          <a:xfrm>
            <a:off x="1382940" y="4036995"/>
            <a:ext cx="1598667" cy="1798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75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917" t="15629" r="27666" b="13111"/>
          <a:stretch/>
        </p:blipFill>
        <p:spPr>
          <a:xfrm>
            <a:off x="7109466" y="467020"/>
            <a:ext cx="4658434" cy="5425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658" y="87086"/>
            <a:ext cx="6193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Final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9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136517" y="979562"/>
            <a:ext cx="457200" cy="1534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984422" y="471806"/>
            <a:ext cx="521778" cy="248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09466" y="589091"/>
            <a:ext cx="260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 and Engine Mount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97901" y="-94508"/>
            <a:ext cx="21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Pitot Traversing Mechanism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583" t="17407" r="16083" b="11629"/>
          <a:stretch/>
        </p:blipFill>
        <p:spPr>
          <a:xfrm>
            <a:off x="457748" y="1149042"/>
            <a:ext cx="6400800" cy="453547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1637806" y="1149042"/>
            <a:ext cx="24926" cy="298404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226296" y="4412774"/>
            <a:ext cx="2347930" cy="147968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13939" y="5285908"/>
            <a:ext cx="1141908" cy="72862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291366" y="5315188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in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612852" y="2513810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in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44157" y="5549884"/>
            <a:ext cx="6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6228</TotalTime>
  <Words>788</Words>
  <Application>Microsoft Office PowerPoint</Application>
  <PresentationFormat>Widescreen</PresentationFormat>
  <Paragraphs>436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Wingdings</vt:lpstr>
      <vt:lpstr>Retrospect</vt:lpstr>
      <vt:lpstr>High Speed Turbojet Instrumentation</vt:lpstr>
      <vt:lpstr>Concept Selection</vt:lpstr>
      <vt:lpstr>Concept Selection for Engine Mount</vt:lpstr>
      <vt:lpstr>PowerPoint Presentation</vt:lpstr>
      <vt:lpstr>PowerPoint Presentation</vt:lpstr>
      <vt:lpstr>Concept Comparison</vt:lpstr>
      <vt:lpstr>Chosen Thrust Measurement – Rail System </vt:lpstr>
      <vt:lpstr>PowerPoint Presentation</vt:lpstr>
      <vt:lpstr>PowerPoint Presentation</vt:lpstr>
      <vt:lpstr>Engine Mount</vt:lpstr>
      <vt:lpstr>PowerPoint Presentation</vt:lpstr>
      <vt:lpstr>Pitot Traversing Mechanism</vt:lpstr>
      <vt:lpstr>Engineering Analysis </vt:lpstr>
      <vt:lpstr>Deformation of Frame</vt:lpstr>
      <vt:lpstr>Peak Stress of Frame</vt:lpstr>
      <vt:lpstr>Deflection of Pitot Traversing Rod</vt:lpstr>
      <vt:lpstr>Deflection of Pitot Tube</vt:lpstr>
      <vt:lpstr>Force Required to Slide Stand</vt:lpstr>
      <vt:lpstr>Fatigue Analysis</vt:lpstr>
      <vt:lpstr>Mode Shape Analysis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Turbine Instrumentation</dc:title>
  <dc:creator>srv_veralab</dc:creator>
  <cp:lastModifiedBy>Kamal Sarkar</cp:lastModifiedBy>
  <cp:revision>368</cp:revision>
  <cp:lastPrinted>2016-12-08T14:30:30Z</cp:lastPrinted>
  <dcterms:created xsi:type="dcterms:W3CDTF">2016-09-01T21:10:55Z</dcterms:created>
  <dcterms:modified xsi:type="dcterms:W3CDTF">2017-11-02T19:42:14Z</dcterms:modified>
</cp:coreProperties>
</file>